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57" r:id="rId2"/>
    <p:sldId id="259" r:id="rId3"/>
    <p:sldId id="258" r:id="rId4"/>
    <p:sldId id="260"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36"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00FA"/>
    <a:srgbClr val="BEBEBE"/>
    <a:srgbClr val="FF40FF"/>
    <a:srgbClr val="EA86E5"/>
    <a:srgbClr val="F905E5"/>
    <a:srgbClr val="2B8A17"/>
    <a:srgbClr val="16BE66"/>
    <a:srgbClr val="9437FF"/>
    <a:srgbClr val="D883FF"/>
    <a:srgbClr val="AB79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39"/>
    <p:restoredTop sz="95349"/>
  </p:normalViewPr>
  <p:slideViewPr>
    <p:cSldViewPr snapToGrid="0" snapToObjects="1">
      <p:cViewPr varScale="1">
        <p:scale>
          <a:sx n="101" d="100"/>
          <a:sy n="101" d="100"/>
        </p:scale>
        <p:origin x="2856" y="192"/>
      </p:cViewPr>
      <p:guideLst>
        <p:guide orient="horz" pos="2736"/>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23F78-E904-F54C-8CAD-C7FDDECF4CA5}" type="datetimeFigureOut">
              <a:rPr lang="en-US" smtClean="0"/>
              <a:t>7/10/26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9D9F1-0B7C-CF49-9CE1-B2FAC8DD29BC}" type="slidenum">
              <a:rPr lang="en-US" smtClean="0"/>
              <a:t>‹#›</a:t>
            </a:fld>
            <a:endParaRPr lang="en-US"/>
          </a:p>
        </p:txBody>
      </p:sp>
    </p:spTree>
    <p:extLst>
      <p:ext uri="{BB962C8B-B14F-4D97-AF65-F5344CB8AC3E}">
        <p14:creationId xmlns:p14="http://schemas.microsoft.com/office/powerpoint/2010/main" val="968719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1639D9F1-0B7C-CF49-9CE1-B2FAC8DD29BC}" type="slidenum">
              <a:rPr lang="en-US" smtClean="0"/>
              <a:t>1</a:t>
            </a:fld>
            <a:endParaRPr lang="en-US"/>
          </a:p>
        </p:txBody>
      </p:sp>
    </p:spTree>
    <p:extLst>
      <p:ext uri="{BB962C8B-B14F-4D97-AF65-F5344CB8AC3E}">
        <p14:creationId xmlns:p14="http://schemas.microsoft.com/office/powerpoint/2010/main" val="2918071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39D9F1-0B7C-CF49-9CE1-B2FAC8DD29BC}" type="slidenum">
              <a:rPr lang="en-US" smtClean="0"/>
              <a:t>3</a:t>
            </a:fld>
            <a:endParaRPr lang="en-US"/>
          </a:p>
        </p:txBody>
      </p:sp>
    </p:spTree>
    <p:extLst>
      <p:ext uri="{BB962C8B-B14F-4D97-AF65-F5344CB8AC3E}">
        <p14:creationId xmlns:p14="http://schemas.microsoft.com/office/powerpoint/2010/main" val="915180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39D9F1-0B7C-CF49-9CE1-B2FAC8DD29BC}" type="slidenum">
              <a:rPr lang="en-US" smtClean="0"/>
              <a:t>4</a:t>
            </a:fld>
            <a:endParaRPr lang="en-US"/>
          </a:p>
        </p:txBody>
      </p:sp>
    </p:spTree>
    <p:extLst>
      <p:ext uri="{BB962C8B-B14F-4D97-AF65-F5344CB8AC3E}">
        <p14:creationId xmlns:p14="http://schemas.microsoft.com/office/powerpoint/2010/main" val="273194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39D9F1-0B7C-CF49-9CE1-B2FAC8DD29BC}" type="slidenum">
              <a:rPr lang="en-US" smtClean="0"/>
              <a:t>5</a:t>
            </a:fld>
            <a:endParaRPr lang="en-US"/>
          </a:p>
        </p:txBody>
      </p:sp>
    </p:spTree>
    <p:extLst>
      <p:ext uri="{BB962C8B-B14F-4D97-AF65-F5344CB8AC3E}">
        <p14:creationId xmlns:p14="http://schemas.microsoft.com/office/powerpoint/2010/main" val="4023557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0F0975-DBFB-8E44-98A6-1AF7030F3363}" type="datetimeFigureOut">
              <a:rPr lang="en-US" smtClean="0"/>
              <a:t>7/10/26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1288611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0F0975-DBFB-8E44-98A6-1AF7030F3363}" type="datetimeFigureOut">
              <a:rPr lang="en-US" smtClean="0"/>
              <a:t>7/10/26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417193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0F0975-DBFB-8E44-98A6-1AF7030F3363}" type="datetimeFigureOut">
              <a:rPr lang="en-US" smtClean="0"/>
              <a:t>7/10/26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371317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0F0975-DBFB-8E44-98A6-1AF7030F3363}" type="datetimeFigureOut">
              <a:rPr lang="en-US" smtClean="0"/>
              <a:t>7/10/26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1714750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0F0975-DBFB-8E44-98A6-1AF7030F3363}" type="datetimeFigureOut">
              <a:rPr lang="en-US" smtClean="0"/>
              <a:t>7/10/26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2118952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0F0975-DBFB-8E44-98A6-1AF7030F3363}" type="datetimeFigureOut">
              <a:rPr lang="en-US" smtClean="0"/>
              <a:t>7/10/26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4139433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0F0975-DBFB-8E44-98A6-1AF7030F3363}" type="datetimeFigureOut">
              <a:rPr lang="en-US" smtClean="0"/>
              <a:t>7/10/26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4044916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B0F0975-DBFB-8E44-98A6-1AF7030F3363}" type="datetimeFigureOut">
              <a:rPr lang="en-US" smtClean="0"/>
              <a:t>7/10/26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4110426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B0F0975-DBFB-8E44-98A6-1AF7030F3363}" type="datetimeFigureOut">
              <a:rPr lang="en-US" smtClean="0"/>
              <a:t>7/10/26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3981736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0F0975-DBFB-8E44-98A6-1AF7030F3363}" type="datetimeFigureOut">
              <a:rPr lang="en-US" smtClean="0"/>
              <a:t>7/10/26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251340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0F0975-DBFB-8E44-98A6-1AF7030F3363}" type="datetimeFigureOut">
              <a:rPr lang="en-US" smtClean="0"/>
              <a:t>7/10/26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E5D75B-8DF4-674E-A6E6-3878FDB6CE66}" type="slidenum">
              <a:rPr lang="en-US" smtClean="0"/>
              <a:t>‹#›</a:t>
            </a:fld>
            <a:endParaRPr lang="en-US"/>
          </a:p>
        </p:txBody>
      </p:sp>
    </p:spTree>
    <p:extLst>
      <p:ext uri="{BB962C8B-B14F-4D97-AF65-F5344CB8AC3E}">
        <p14:creationId xmlns:p14="http://schemas.microsoft.com/office/powerpoint/2010/main" val="1326165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AB0F0975-DBFB-8E44-98A6-1AF7030F3363}" type="datetimeFigureOut">
              <a:rPr lang="en-US" smtClean="0"/>
              <a:t>7/10/26</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8BE5D75B-8DF4-674E-A6E6-3878FDB6CE66}" type="slidenum">
              <a:rPr lang="en-US" smtClean="0"/>
              <a:t>‹#›</a:t>
            </a:fld>
            <a:endParaRPr lang="en-US"/>
          </a:p>
        </p:txBody>
      </p:sp>
    </p:spTree>
    <p:extLst>
      <p:ext uri="{BB962C8B-B14F-4D97-AF65-F5344CB8AC3E}">
        <p14:creationId xmlns:p14="http://schemas.microsoft.com/office/powerpoint/2010/main" val="39329188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pixabay.com/photos/rose-pink-stem-flower-2925269/"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hyperlink" Target="mailto:geneva-charles@sbcglobal.net" TargetMode="Externa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hyperlink" Target="https://openclipart.org/detail/183677/blue-bus-by-enolynn-18367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www.pngall.com/happy-birthday-balloons-png" TargetMode="External"/><Relationship Id="rId11" Type="http://schemas.openxmlformats.org/officeDocument/2006/relationships/image" Target="../media/image21.jpeg"/><Relationship Id="rId5" Type="http://schemas.openxmlformats.org/officeDocument/2006/relationships/image" Target="../media/image16.png"/><Relationship Id="rId10" Type="http://schemas.openxmlformats.org/officeDocument/2006/relationships/image" Target="../media/image20.jpeg"/><Relationship Id="rId4" Type="http://schemas.openxmlformats.org/officeDocument/2006/relationships/image" Target="../media/image15.png"/><Relationship Id="rId9"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01838C-9D0E-7344-A7A1-CE0A7547500D}"/>
              </a:ext>
            </a:extLst>
          </p:cNvPr>
          <p:cNvSpPr txBox="1"/>
          <p:nvPr/>
        </p:nvSpPr>
        <p:spPr>
          <a:xfrm>
            <a:off x="226142" y="141909"/>
            <a:ext cx="6522044" cy="707886"/>
          </a:xfrm>
          <a:custGeom>
            <a:avLst/>
            <a:gdLst>
              <a:gd name="connsiteX0" fmla="*/ 0 w 6522044"/>
              <a:gd name="connsiteY0" fmla="*/ 0 h 707886"/>
              <a:gd name="connsiteX1" fmla="*/ 6522044 w 6522044"/>
              <a:gd name="connsiteY1" fmla="*/ 0 h 707886"/>
              <a:gd name="connsiteX2" fmla="*/ 6522044 w 6522044"/>
              <a:gd name="connsiteY2" fmla="*/ 707886 h 707886"/>
              <a:gd name="connsiteX3" fmla="*/ 0 w 6522044"/>
              <a:gd name="connsiteY3" fmla="*/ 707886 h 707886"/>
              <a:gd name="connsiteX4" fmla="*/ 0 w 6522044"/>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2044" h="707886" fill="none" extrusionOk="0">
                <a:moveTo>
                  <a:pt x="0" y="0"/>
                </a:moveTo>
                <a:cubicBezTo>
                  <a:pt x="1653229" y="106216"/>
                  <a:pt x="5667092" y="-142119"/>
                  <a:pt x="6522044" y="0"/>
                </a:cubicBezTo>
                <a:cubicBezTo>
                  <a:pt x="6540566" y="216535"/>
                  <a:pt x="6571274" y="621806"/>
                  <a:pt x="6522044" y="707886"/>
                </a:cubicBezTo>
                <a:cubicBezTo>
                  <a:pt x="4107478" y="678658"/>
                  <a:pt x="3023920" y="692192"/>
                  <a:pt x="0" y="707886"/>
                </a:cubicBezTo>
                <a:cubicBezTo>
                  <a:pt x="-19476" y="561607"/>
                  <a:pt x="-63680" y="96835"/>
                  <a:pt x="0" y="0"/>
                </a:cubicBezTo>
                <a:close/>
              </a:path>
              <a:path w="6522044" h="707886" stroke="0" extrusionOk="0">
                <a:moveTo>
                  <a:pt x="0" y="0"/>
                </a:moveTo>
                <a:cubicBezTo>
                  <a:pt x="1224228" y="-71603"/>
                  <a:pt x="4647831" y="126493"/>
                  <a:pt x="6522044" y="0"/>
                </a:cubicBezTo>
                <a:cubicBezTo>
                  <a:pt x="6555528" y="351807"/>
                  <a:pt x="6460106" y="530160"/>
                  <a:pt x="6522044" y="707886"/>
                </a:cubicBezTo>
                <a:cubicBezTo>
                  <a:pt x="4751815" y="752730"/>
                  <a:pt x="2961672" y="550999"/>
                  <a:pt x="0" y="707886"/>
                </a:cubicBezTo>
                <a:cubicBezTo>
                  <a:pt x="-9391" y="444566"/>
                  <a:pt x="56900" y="303996"/>
                  <a:pt x="0" y="0"/>
                </a:cubicBezTo>
                <a:close/>
              </a:path>
            </a:pathLst>
          </a:custGeom>
          <a:ln w="28575">
            <a:solidFill>
              <a:schemeClr val="accent4">
                <a:lumMod val="75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600" b="1" dirty="0">
                <a:latin typeface="Century Gothic" panose="020B0502020202020204" pitchFamily="34" charset="0"/>
              </a:rPr>
              <a:t>The  Drexel Society, Inc. </a:t>
            </a:r>
          </a:p>
          <a:p>
            <a:pPr algn="ctr"/>
            <a:endParaRPr lang="en-US" sz="800" b="1" dirty="0">
              <a:latin typeface="Century Gothic" panose="020B0502020202020204" pitchFamily="34" charset="0"/>
            </a:endParaRPr>
          </a:p>
          <a:p>
            <a:pPr algn="ctr"/>
            <a:r>
              <a:rPr lang="en-US" sz="1600" b="1" dirty="0">
                <a:latin typeface="Century Gothic" panose="020B0502020202020204" pitchFamily="34" charset="0"/>
              </a:rPr>
              <a:t> Houston Chapter</a:t>
            </a:r>
          </a:p>
        </p:txBody>
      </p:sp>
      <p:sp>
        <p:nvSpPr>
          <p:cNvPr id="29" name="Rectangle 28">
            <a:extLst>
              <a:ext uri="{FF2B5EF4-FFF2-40B4-BE49-F238E27FC236}">
                <a16:creationId xmlns:a16="http://schemas.microsoft.com/office/drawing/2014/main" id="{41ACA9CC-48AA-2E4B-BC12-DF5266C139C5}"/>
              </a:ext>
            </a:extLst>
          </p:cNvPr>
          <p:cNvSpPr/>
          <p:nvPr/>
        </p:nvSpPr>
        <p:spPr>
          <a:xfrm>
            <a:off x="0" y="1375410"/>
            <a:ext cx="1668658" cy="525465"/>
          </a:xfrm>
          <a:prstGeom prst="rect">
            <a:avLst/>
          </a:prstGeom>
          <a:noFill/>
        </p:spPr>
        <p:txBody>
          <a:bodyPr wrap="square" lIns="91440" tIns="45720" rIns="91440" bIns="45720">
            <a:spAutoFit/>
          </a:bodyPr>
          <a:lstStyle/>
          <a:p>
            <a:pPr algn="ctr"/>
            <a:r>
              <a:rPr lang="en-US" sz="1000" b="0" cap="none" spc="0" dirty="0">
                <a:ln w="0"/>
                <a:solidFill>
                  <a:schemeClr val="accent1"/>
                </a:solidFill>
                <a:effectLst>
                  <a:outerShdw blurRad="38100" dist="25400" dir="5400000" algn="ctr" rotWithShape="0">
                    <a:srgbClr val="6E747A">
                      <a:alpha val="43000"/>
                    </a:srgbClr>
                  </a:outerShdw>
                </a:effectLst>
                <a:latin typeface="Zapfino" panose="03030300040707070C03" pitchFamily="66" charset="77"/>
              </a:rPr>
              <a:t>From the Desk of</a:t>
            </a:r>
          </a:p>
        </p:txBody>
      </p:sp>
      <p:sp>
        <p:nvSpPr>
          <p:cNvPr id="30" name="TextBox 29">
            <a:extLst>
              <a:ext uri="{FF2B5EF4-FFF2-40B4-BE49-F238E27FC236}">
                <a16:creationId xmlns:a16="http://schemas.microsoft.com/office/drawing/2014/main" id="{B29FFFBF-854B-7C42-89ED-2844DEDB7013}"/>
              </a:ext>
            </a:extLst>
          </p:cNvPr>
          <p:cNvSpPr txBox="1"/>
          <p:nvPr/>
        </p:nvSpPr>
        <p:spPr>
          <a:xfrm>
            <a:off x="1225741" y="1440278"/>
            <a:ext cx="2831002" cy="307777"/>
          </a:xfrm>
          <a:prstGeom prst="rect">
            <a:avLst/>
          </a:prstGeom>
          <a:noFill/>
        </p:spPr>
        <p:txBody>
          <a:bodyPr wrap="square" rtlCol="0">
            <a:spAutoFit/>
          </a:bodyPr>
          <a:lstStyle/>
          <a:p>
            <a:pPr algn="ctr"/>
            <a:r>
              <a:rPr lang="en-US" sz="1400" b="1" dirty="0">
                <a:latin typeface="Marcelle Script" panose="03040602040607080904" pitchFamily="66" charset="77"/>
              </a:rPr>
              <a:t>President Elizabeth Owens</a:t>
            </a:r>
          </a:p>
        </p:txBody>
      </p:sp>
      <p:sp>
        <p:nvSpPr>
          <p:cNvPr id="17" name="TextBox 16">
            <a:extLst>
              <a:ext uri="{FF2B5EF4-FFF2-40B4-BE49-F238E27FC236}">
                <a16:creationId xmlns:a16="http://schemas.microsoft.com/office/drawing/2014/main" id="{33177D16-74B0-AE4D-B39B-338CA5006D90}"/>
              </a:ext>
            </a:extLst>
          </p:cNvPr>
          <p:cNvSpPr txBox="1"/>
          <p:nvPr/>
        </p:nvSpPr>
        <p:spPr>
          <a:xfrm>
            <a:off x="4898783" y="360968"/>
            <a:ext cx="1871328" cy="261610"/>
          </a:xfrm>
          <a:prstGeom prst="rect">
            <a:avLst/>
          </a:prstGeom>
          <a:noFill/>
        </p:spPr>
        <p:txBody>
          <a:bodyPr wrap="square" rtlCol="0">
            <a:spAutoFit/>
          </a:bodyPr>
          <a:lstStyle/>
          <a:p>
            <a:pPr algn="r"/>
            <a:r>
              <a:rPr lang="en-US" sz="1100" dirty="0"/>
              <a:t>2026  July - August</a:t>
            </a:r>
          </a:p>
        </p:txBody>
      </p:sp>
      <p:pic>
        <p:nvPicPr>
          <p:cNvPr id="34" name="Picture 33">
            <a:extLst>
              <a:ext uri="{FF2B5EF4-FFF2-40B4-BE49-F238E27FC236}">
                <a16:creationId xmlns:a16="http://schemas.microsoft.com/office/drawing/2014/main" id="{8DFA35A3-5287-D04B-B071-A02AA2DF8DD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621362" y="600645"/>
            <a:ext cx="912585" cy="725557"/>
          </a:xfrm>
          <a:prstGeom prst="rect">
            <a:avLst/>
          </a:prstGeom>
        </p:spPr>
      </p:pic>
      <p:sp>
        <p:nvSpPr>
          <p:cNvPr id="18" name="TextBox 17">
            <a:extLst>
              <a:ext uri="{FF2B5EF4-FFF2-40B4-BE49-F238E27FC236}">
                <a16:creationId xmlns:a16="http://schemas.microsoft.com/office/drawing/2014/main" id="{E43B9614-8383-B847-A02A-F97A8E8F2775}"/>
              </a:ext>
            </a:extLst>
          </p:cNvPr>
          <p:cNvSpPr txBox="1"/>
          <p:nvPr/>
        </p:nvSpPr>
        <p:spPr>
          <a:xfrm>
            <a:off x="-19178" y="849251"/>
            <a:ext cx="6838124" cy="584775"/>
          </a:xfrm>
          <a:prstGeom prst="rect">
            <a:avLst/>
          </a:prstGeom>
          <a:noFill/>
        </p:spPr>
        <p:txBody>
          <a:bodyPr wrap="square" rtlCol="0">
            <a:spAutoFit/>
          </a:bodyPr>
          <a:lstStyle/>
          <a:p>
            <a:pPr algn="ctr"/>
            <a:r>
              <a:rPr lang="en-US" sz="3200" b="1" kern="1400" spc="300" dirty="0"/>
              <a:t>NEWSLETTER</a:t>
            </a:r>
            <a:endParaRPr lang="en-US" sz="3200" kern="1400" spc="300" dirty="0"/>
          </a:p>
        </p:txBody>
      </p:sp>
      <p:pic>
        <p:nvPicPr>
          <p:cNvPr id="22" name="Picture 21">
            <a:extLst>
              <a:ext uri="{FF2B5EF4-FFF2-40B4-BE49-F238E27FC236}">
                <a16:creationId xmlns:a16="http://schemas.microsoft.com/office/drawing/2014/main" id="{48E3707B-85DD-1A49-80DF-0FE9E40FA70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2002" y="178159"/>
            <a:ext cx="625060" cy="652535"/>
          </a:xfrm>
          <a:prstGeom prst="rect">
            <a:avLst/>
          </a:prstGeom>
        </p:spPr>
      </p:pic>
      <p:pic>
        <p:nvPicPr>
          <p:cNvPr id="25" name="Picture 24">
            <a:extLst>
              <a:ext uri="{FF2B5EF4-FFF2-40B4-BE49-F238E27FC236}">
                <a16:creationId xmlns:a16="http://schemas.microsoft.com/office/drawing/2014/main" id="{C1CC38E9-5089-774F-9772-C3D64751153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rot="19503573">
            <a:off x="4907298" y="95035"/>
            <a:ext cx="675430" cy="1091604"/>
          </a:xfrm>
          <a:prstGeom prst="rect">
            <a:avLst/>
          </a:prstGeom>
        </p:spPr>
      </p:pic>
      <p:cxnSp>
        <p:nvCxnSpPr>
          <p:cNvPr id="55" name="Straight Connector 54">
            <a:extLst>
              <a:ext uri="{FF2B5EF4-FFF2-40B4-BE49-F238E27FC236}">
                <a16:creationId xmlns:a16="http://schemas.microsoft.com/office/drawing/2014/main" id="{B593EA87-601F-3C45-814E-D2C07F77DD90}"/>
              </a:ext>
            </a:extLst>
          </p:cNvPr>
          <p:cNvCxnSpPr>
            <a:cxnSpLocks/>
          </p:cNvCxnSpPr>
          <p:nvPr/>
        </p:nvCxnSpPr>
        <p:spPr>
          <a:xfrm flipH="1">
            <a:off x="-36368" y="1376330"/>
            <a:ext cx="6930736"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AF768DF3-D077-444B-C1FD-6B8FC4B8067A}"/>
              </a:ext>
            </a:extLst>
          </p:cNvPr>
          <p:cNvSpPr txBox="1"/>
          <p:nvPr/>
        </p:nvSpPr>
        <p:spPr>
          <a:xfrm>
            <a:off x="67043" y="1842258"/>
            <a:ext cx="6723913" cy="7301742"/>
          </a:xfrm>
          <a:prstGeom prst="rect">
            <a:avLst/>
          </a:prstGeom>
          <a:noFill/>
          <a:ln w="76200">
            <a:solidFill>
              <a:schemeClr val="bg1">
                <a:lumMod val="65000"/>
              </a:schemeClr>
            </a:solidFill>
          </a:ln>
        </p:spPr>
        <p:txBody>
          <a:bodyPr wrap="square" rtlCol="0">
            <a:spAutoFit/>
          </a:bodyPr>
          <a:lstStyle/>
          <a:p>
            <a:pPr marL="0" marR="0" algn="just">
              <a:lnSpc>
                <a:spcPct val="115000"/>
              </a:lnSpc>
              <a:spcBef>
                <a:spcPts val="0"/>
              </a:spcBef>
              <a:spcAft>
                <a:spcPts val="800"/>
              </a:spcAft>
            </a:pP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As we prepare to observe Independence Day 2026, I am reminded of the deep and enduring values that guide The Drexel Society, Incorporated – </a:t>
            </a:r>
            <a:r>
              <a:rPr lang="en-US" sz="1100" b="1" kern="100" dirty="0">
                <a:effectLst/>
                <a:latin typeface="Times New Roman" panose="02020603050405020304" pitchFamily="18" charset="0"/>
                <a:ea typeface="Aptos" panose="020B0004020202020204" pitchFamily="34" charset="0"/>
                <a:cs typeface="Times New Roman" panose="02020603050405020304" pitchFamily="18" charset="0"/>
              </a:rPr>
              <a:t>Service</a:t>
            </a: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 through Sacrifice, Dedication, Devotion and Love.  These principles have shaped our organization for generations, and they echo the very spirit of the women who came before us.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800"/>
              </a:spcAft>
            </a:pP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For African American women, the Fourth of July carries a layered meaning.  While 1776, did not bring freedom for our ancestors, their unwavering courage and resilience helped push this nation toward the ideals it proclaimed.  Their sacrifice-often unseen, unrecognized and uncompensated-laid the foundation for the progress we continue to build upon today.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800"/>
              </a:spcAft>
            </a:pP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We celebrate not because the journey has been perfect, but because we have always been part of the “story” of American freedom.  Our foremothers dedicated themselves to family, community, faith and justice.  They devoted their lives to lifting others, even when they themselves were denied the full promise of liberty and through it all, they led with a </a:t>
            </a:r>
            <a:r>
              <a:rPr lang="en-US" sz="1100" u="sng" kern="100" dirty="0">
                <a:effectLst/>
                <a:latin typeface="Times New Roman" panose="02020603050405020304" pitchFamily="18" charset="0"/>
                <a:ea typeface="Aptos" panose="020B0004020202020204" pitchFamily="34" charset="0"/>
                <a:cs typeface="Times New Roman" panose="02020603050405020304" pitchFamily="18" charset="0"/>
              </a:rPr>
              <a:t>love </a:t>
            </a: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that transformed households, neighborhoods, and history itself.</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800"/>
              </a:spcAft>
            </a:pP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This Independence Day, let us honor their legacy by standing firmly in our purpose.  Let us gather in unity, celebrate our progress, and recommit ourselves to the work still ahead.  As Drexel women, we carry forward a tradition of service that strengthens our communities and reflects the very best of who we are.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800"/>
              </a:spcAft>
            </a:pP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The Drexel spirit “lives in every woman who serves with sacrifice, leads with dedication, and loves her community into greater freedom.” (unknown)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n-US" sz="1100" dirty="0">
                <a:effectLst/>
                <a:latin typeface="Times New Roman" panose="02020603050405020304" pitchFamily="18" charset="0"/>
                <a:ea typeface="Aptos" panose="020B0004020202020204" pitchFamily="34" charset="0"/>
              </a:rPr>
              <a:t>May this holiday celebration remind us that freedom is not only a national idea-it is a calling we answer through our actions, our compassion, and our unwavering devotion to one another. </a:t>
            </a:r>
          </a:p>
          <a:p>
            <a:pPr algn="just"/>
            <a:endParaRPr lang="en-US" sz="1100"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en-US" sz="1100" b="1" i="1" u="sng" kern="100" dirty="0">
                <a:effectLst/>
                <a:latin typeface="Times New Roman" panose="02020603050405020304" pitchFamily="18" charset="0"/>
                <a:ea typeface="Aptos" panose="020B0004020202020204" pitchFamily="34" charset="0"/>
                <a:cs typeface="Times New Roman" panose="02020603050405020304" pitchFamily="18" charset="0"/>
              </a:rPr>
              <a:t>The Legacy Lives 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100" b="1" i="1" kern="100" dirty="0">
                <a:effectLst/>
                <a:latin typeface="Times New Roman" panose="02020603050405020304" pitchFamily="18" charset="0"/>
                <a:ea typeface="Aptos" panose="020B0004020202020204" pitchFamily="34" charset="0"/>
                <a:cs typeface="Times New Roman" panose="02020603050405020304" pitchFamily="18" charset="0"/>
              </a:rPr>
              <a:t>July 31, 2026, honoring ten (10) years of Legacy</a:t>
            </a: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100" b="1" i="1" kern="100" dirty="0">
                <a:effectLst/>
                <a:latin typeface="Times New Roman" panose="02020603050405020304" pitchFamily="18" charset="0"/>
                <a:ea typeface="Aptos" panose="020B0004020202020204" pitchFamily="34" charset="0"/>
                <a:cs typeface="Times New Roman" panose="02020603050405020304" pitchFamily="18" charset="0"/>
              </a:rPr>
              <a:t>Founder, Drexelaire Elise LeNoir Morris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October 25, 1916  -  July 31, 2016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100" b="1" i="1" kern="100" dirty="0">
                <a:effectLst/>
                <a:latin typeface="Times New Roman" panose="02020603050405020304" pitchFamily="18" charset="0"/>
                <a:ea typeface="Aptos" panose="020B0004020202020204" pitchFamily="34" charset="0"/>
                <a:cs typeface="Times New Roman" panose="02020603050405020304" pitchFamily="18" charset="0"/>
              </a:rPr>
              <a:t>Remembering our Founder, Drexelaire Elise LeNoir Morris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0"/>
              </a:spcAft>
            </a:pP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July 31</a:t>
            </a:r>
            <a:r>
              <a:rPr lang="en-US" sz="1100" i="1" kern="100" baseline="30000" dirty="0">
                <a:effectLst/>
                <a:latin typeface="Times New Roman" panose="02020603050405020304" pitchFamily="18" charset="0"/>
                <a:ea typeface="Aptos" panose="020B0004020202020204" pitchFamily="34" charset="0"/>
                <a:cs typeface="Times New Roman" panose="02020603050405020304" pitchFamily="18" charset="0"/>
              </a:rPr>
              <a:t>st</a:t>
            </a: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 marks ten years since the passing of our phenomenal founder.  A decade ago, we lost a trailblazer who led our community with fierce grace and built a blueprint for lasting change.  Today, her vision remains the beating heart of everything we do.  We stand proudly on her shoulders, inspired by her brilliance and her profound heart for service.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0"/>
              </a:spcAft>
            </a:pP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To honor this milestone, we invite you, our members, to celebrate her enduring impact with us.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Bef>
                <a:spcPts val="0"/>
              </a:spcBef>
              <a:spcAft>
                <a:spcPts val="0"/>
              </a:spcAft>
              <a:buFont typeface="Wingdings" pitchFamily="2" charset="2"/>
              <a:buChar char=""/>
            </a:pP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1).  Share your memories:  Help preserve her history.  Please reply to this email or bring to the meeting a story, photo or reflection of how she impacted your life or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just">
              <a:lnSpc>
                <a:spcPct val="115000"/>
              </a:lnSpc>
              <a:spcBef>
                <a:spcPts val="0"/>
              </a:spcBef>
              <a:spcAft>
                <a:spcPts val="0"/>
              </a:spcAft>
              <a:buFont typeface="Wingdings" pitchFamily="2" charset="2"/>
              <a:buChar char=""/>
            </a:pP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2).  Make a Legacy Donation:  Keep her mission thriving.  Consider making a special contribution of $10.00 or more to celebrate 10 years of her legacy.  We’ll call it “Support the Legacy Fund.”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0"/>
              </a:spcAft>
            </a:pPr>
            <a:r>
              <a:rPr lang="en-US" sz="1100" i="1" kern="100" dirty="0">
                <a:effectLst/>
                <a:latin typeface="Times New Roman" panose="02020603050405020304" pitchFamily="18" charset="0"/>
                <a:ea typeface="Aptos" panose="020B0004020202020204" pitchFamily="34" charset="0"/>
                <a:cs typeface="Times New Roman" panose="02020603050405020304" pitchFamily="18" charset="0"/>
              </a:rPr>
              <a:t>Thank you for helping us carry her torch forward for the last ten years, and into the future.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en-US" sz="10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88BAB55B-205A-C279-7C97-9B20FC74E503}"/>
              </a:ext>
            </a:extLst>
          </p:cNvPr>
          <p:cNvPicPr>
            <a:picLocks noChangeAspect="1"/>
          </p:cNvPicPr>
          <p:nvPr/>
        </p:nvPicPr>
        <p:blipFill rotWithShape="1">
          <a:blip r:embed="rId3">
            <a:clrChange>
              <a:clrFrom>
                <a:srgbClr val="FFFFFF"/>
              </a:clrFrom>
              <a:clrTo>
                <a:srgbClr val="FFFFFF">
                  <a:alpha val="0"/>
                </a:srgbClr>
              </a:clrTo>
            </a:clrChange>
          </a:blip>
          <a:srcRect l="14166" t="-4713" r="26961" b="23562"/>
          <a:stretch/>
        </p:blipFill>
        <p:spPr>
          <a:xfrm flipH="1">
            <a:off x="727975" y="5769621"/>
            <a:ext cx="1120849" cy="1228336"/>
          </a:xfrm>
          <a:prstGeom prst="rect">
            <a:avLst/>
          </a:prstGeom>
        </p:spPr>
      </p:pic>
    </p:spTree>
    <p:extLst>
      <p:ext uri="{BB962C8B-B14F-4D97-AF65-F5344CB8AC3E}">
        <p14:creationId xmlns:p14="http://schemas.microsoft.com/office/powerpoint/2010/main" val="3189562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9AC91E-9409-CB01-0AE2-79885AB5230A}"/>
              </a:ext>
            </a:extLst>
          </p:cNvPr>
          <p:cNvSpPr txBox="1"/>
          <p:nvPr/>
        </p:nvSpPr>
        <p:spPr>
          <a:xfrm>
            <a:off x="2623027" y="533511"/>
            <a:ext cx="2414006" cy="3809889"/>
          </a:xfrm>
          <a:prstGeom prst="rect">
            <a:avLst/>
          </a:prstGeom>
          <a:noFill/>
          <a:ln w="76200">
            <a:solidFill>
              <a:schemeClr val="bg1">
                <a:lumMod val="65000"/>
              </a:schemeClr>
            </a:solidFill>
          </a:ln>
        </p:spPr>
        <p:txBody>
          <a:bodyPr wrap="square">
            <a:spAutoFit/>
          </a:bodyPr>
          <a:lstStyle/>
          <a:p>
            <a:pPr marL="0" marR="0" algn="ctr">
              <a:lnSpc>
                <a:spcPct val="115000"/>
              </a:lnSpc>
              <a:spcBef>
                <a:spcPts val="0"/>
              </a:spcBef>
              <a:spcAft>
                <a:spcPts val="0"/>
              </a:spcAft>
            </a:pPr>
            <a:r>
              <a:rPr lang="en-US" sz="1100" b="1" i="1" u="sng" kern="100" dirty="0">
                <a:effectLst/>
                <a:latin typeface="Arial" panose="020B0604020202020204" pitchFamily="34" charset="0"/>
                <a:ea typeface="Aptos" panose="020B0004020202020204" pitchFamily="34" charset="0"/>
                <a:cs typeface="Arial" panose="020B0604020202020204" pitchFamily="34" charset="0"/>
              </a:rPr>
              <a:t>Bus Seat Reservations for Lafayette Convention</a:t>
            </a:r>
          </a:p>
          <a:p>
            <a:pPr marL="0" marR="0" algn="ctr">
              <a:lnSpc>
                <a:spcPct val="115000"/>
              </a:lnSpc>
              <a:spcBef>
                <a:spcPts val="0"/>
              </a:spcBef>
              <a:spcAft>
                <a:spcPts val="0"/>
              </a:spcAft>
            </a:pPr>
            <a:br>
              <a:rPr lang="en-US" sz="1100" kern="100" dirty="0">
                <a:effectLst/>
                <a:latin typeface="Arial" panose="020B0604020202020204" pitchFamily="34" charset="0"/>
                <a:ea typeface="Aptos" panose="020B0004020202020204" pitchFamily="34" charset="0"/>
                <a:cs typeface="Arial" panose="020B0604020202020204" pitchFamily="34" charset="0"/>
              </a:rPr>
            </a:br>
            <a:r>
              <a:rPr lang="en-US" sz="1100" kern="100" dirty="0">
                <a:effectLst/>
                <a:latin typeface="Arial" panose="020B0604020202020204" pitchFamily="34" charset="0"/>
                <a:ea typeface="Aptos" panose="020B0004020202020204" pitchFamily="34" charset="0"/>
                <a:cs typeface="Arial" panose="020B0604020202020204" pitchFamily="34" charset="0"/>
              </a:rPr>
              <a:t>The bus to Lafayette is not yet full, and we are still accepting seat reservations for members and guest convention attendees. Convention month is quickly approaching.  Please reserve your seat as soon as possible to make sure you are not left behind.</a:t>
            </a:r>
            <a:br>
              <a:rPr lang="en-US" sz="1100" kern="100" dirty="0">
                <a:effectLst/>
                <a:latin typeface="Arial" panose="020B0604020202020204" pitchFamily="34" charset="0"/>
                <a:ea typeface="Aptos" panose="020B0004020202020204" pitchFamily="34" charset="0"/>
                <a:cs typeface="Arial" panose="020B0604020202020204" pitchFamily="34" charset="0"/>
              </a:rPr>
            </a:br>
            <a:r>
              <a:rPr lang="en-US" sz="1100" kern="100" dirty="0">
                <a:effectLst/>
                <a:latin typeface="Arial" panose="020B0604020202020204" pitchFamily="34" charset="0"/>
                <a:ea typeface="Aptos" panose="020B0004020202020204" pitchFamily="34" charset="0"/>
                <a:cs typeface="Arial" panose="020B0604020202020204" pitchFamily="34" charset="0"/>
              </a:rPr>
              <a:t>Round-trip seat cost:  $125.00</a:t>
            </a:r>
          </a:p>
          <a:p>
            <a:pPr marL="0" marR="0">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	Reservation deadline:              	    August 1, 2026</a:t>
            </a:r>
          </a:p>
          <a:p>
            <a:pPr marL="0" marR="0">
              <a:lnSpc>
                <a:spcPct val="115000"/>
              </a:lnSpc>
              <a:spcBef>
                <a:spcPts val="0"/>
              </a:spcBef>
              <a:spcAft>
                <a:spcPts val="0"/>
              </a:spcAft>
            </a:pPr>
            <a:endParaRPr lang="en-US" sz="300"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r>
              <a:rPr lang="en-US" sz="1100" kern="100" dirty="0">
                <a:effectLst/>
                <a:latin typeface="Arial" panose="020B0604020202020204" pitchFamily="34" charset="0"/>
                <a:ea typeface="Aptos" panose="020B0004020202020204" pitchFamily="34" charset="0"/>
                <a:cs typeface="Arial" panose="020B0604020202020204" pitchFamily="34" charset="0"/>
              </a:rPr>
              <a:t>Contact person:                       Drexelaire Geneva Charles                via email:  </a:t>
            </a:r>
            <a:r>
              <a:rPr lang="en-US" sz="1100" u="sng" kern="100"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2"/>
              </a:rPr>
              <a:t>geneva-charles@sbcglobal.net</a:t>
            </a:r>
            <a:r>
              <a:rPr lang="en-US" sz="1100" u="sng" kern="100" dirty="0">
                <a:effectLst/>
                <a:latin typeface="Arial" panose="020B0604020202020204" pitchFamily="34" charset="0"/>
                <a:ea typeface="Aptos" panose="020B0004020202020204" pitchFamily="34" charset="0"/>
                <a:cs typeface="Arial" panose="020B0604020202020204" pitchFamily="34" charset="0"/>
              </a:rPr>
              <a:t>                        or via phone: 713-729-9292</a:t>
            </a:r>
            <a:endParaRPr lang="en-US" sz="11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F10A67EA-D67D-94DA-128A-9BAFC77240B1}"/>
              </a:ext>
            </a:extLst>
          </p:cNvPr>
          <p:cNvPicPr>
            <a:picLocks noChangeAspect="1"/>
          </p:cNvPicPr>
          <p:nvPr/>
        </p:nvPicPr>
        <p:blipFill>
          <a:blip r:embed="rId3">
            <a:alphaModFix/>
            <a:extLst>
              <a:ext uri="{837473B0-CC2E-450A-ABE3-18F120FF3D39}">
                <a1611:picAttrSrcUrl xmlns:a1611="http://schemas.microsoft.com/office/drawing/2016/11/main" r:id="rId4"/>
              </a:ext>
            </a:extLst>
          </a:blip>
          <a:stretch>
            <a:fillRect/>
          </a:stretch>
        </p:blipFill>
        <p:spPr>
          <a:xfrm>
            <a:off x="5638799" y="64392"/>
            <a:ext cx="1122995" cy="548450"/>
          </a:xfrm>
          <a:prstGeom prst="rect">
            <a:avLst/>
          </a:prstGeom>
        </p:spPr>
      </p:pic>
      <p:sp>
        <p:nvSpPr>
          <p:cNvPr id="9" name="TextBox 8">
            <a:extLst>
              <a:ext uri="{FF2B5EF4-FFF2-40B4-BE49-F238E27FC236}">
                <a16:creationId xmlns:a16="http://schemas.microsoft.com/office/drawing/2014/main" id="{0F990756-3507-84D1-0D99-28755374BE47}"/>
              </a:ext>
            </a:extLst>
          </p:cNvPr>
          <p:cNvSpPr txBox="1"/>
          <p:nvPr/>
        </p:nvSpPr>
        <p:spPr>
          <a:xfrm>
            <a:off x="87738" y="678455"/>
            <a:ext cx="2414006" cy="3491340"/>
          </a:xfrm>
          <a:prstGeom prst="rect">
            <a:avLst/>
          </a:prstGeom>
          <a:noFill/>
          <a:ln w="76200">
            <a:solidFill>
              <a:srgbClr val="EA86E5"/>
            </a:solidFill>
          </a:ln>
        </p:spPr>
        <p:txBody>
          <a:bodyPr wrap="square" rtlCol="0">
            <a:spAutoFit/>
          </a:bodyPr>
          <a:lstStyle/>
          <a:p>
            <a:pPr algn="ctr">
              <a:lnSpc>
                <a:spcPct val="115000"/>
              </a:lnSpc>
            </a:pPr>
            <a:r>
              <a:rPr lang="en-US" sz="1400" b="1" i="1" u="sng" kern="100" dirty="0">
                <a:latin typeface="Arial" panose="020B0604020202020204" pitchFamily="34" charset="0"/>
                <a:ea typeface="Aptos" panose="020B0004020202020204" pitchFamily="34" charset="0"/>
                <a:cs typeface="Arial" panose="020B0604020202020204" pitchFamily="34" charset="0"/>
              </a:rPr>
              <a:t>Save the Date! </a:t>
            </a:r>
            <a:endParaRPr lang="en-US" sz="1400" i="1"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October 2—4, 2026</a:t>
            </a:r>
          </a:p>
          <a:p>
            <a:pPr marL="0" marR="0" algn="ctr">
              <a:lnSpc>
                <a:spcPct val="115000"/>
              </a:lnSpc>
              <a:spcBef>
                <a:spcPts val="0"/>
              </a:spcBef>
              <a:spcAft>
                <a:spcPts val="0"/>
              </a:spcAft>
            </a:pPr>
            <a:endParaRPr lang="en-US" sz="1100"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The Drexel Society, Inc.                25</a:t>
            </a:r>
            <a:r>
              <a:rPr lang="en-US" sz="1100" b="1" kern="100" baseline="30000" dirty="0">
                <a:effectLst/>
                <a:latin typeface="Arial" panose="020B0604020202020204" pitchFamily="34" charset="0"/>
                <a:ea typeface="Aptos" panose="020B0004020202020204" pitchFamily="34" charset="0"/>
                <a:cs typeface="Arial" panose="020B0604020202020204" pitchFamily="34" charset="0"/>
              </a:rPr>
              <a:t>th</a:t>
            </a:r>
            <a:r>
              <a:rPr lang="en-US" sz="1100" b="1" kern="100" dirty="0">
                <a:effectLst/>
                <a:latin typeface="Arial" panose="020B0604020202020204" pitchFamily="34" charset="0"/>
                <a:ea typeface="Aptos" panose="020B0004020202020204" pitchFamily="34" charset="0"/>
                <a:cs typeface="Arial" panose="020B0604020202020204" pitchFamily="34" charset="0"/>
              </a:rPr>
              <a:t> Biennial National Convention</a:t>
            </a:r>
          </a:p>
          <a:p>
            <a:pPr marL="0" marR="0" algn="ctr">
              <a:lnSpc>
                <a:spcPct val="115000"/>
              </a:lnSpc>
              <a:spcBef>
                <a:spcPts val="0"/>
              </a:spcBef>
              <a:spcAft>
                <a:spcPts val="0"/>
              </a:spcAft>
            </a:pPr>
            <a:endParaRPr lang="en-US" sz="700" b="1"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 Hosting Chapter: </a:t>
            </a: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Breaux Bridge</a:t>
            </a:r>
          </a:p>
          <a:p>
            <a:pPr marL="0" marR="0" algn="ctr">
              <a:lnSpc>
                <a:spcPct val="115000"/>
              </a:lnSpc>
              <a:spcBef>
                <a:spcPts val="0"/>
              </a:spcBef>
              <a:spcAft>
                <a:spcPts val="0"/>
              </a:spcAft>
            </a:pPr>
            <a:endParaRPr lang="en-US" sz="700" b="1"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Convention Site: </a:t>
            </a: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DoubleTree by </a:t>
            </a: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Hilton Hotel-Hotel Lafayette</a:t>
            </a:r>
            <a:endParaRPr lang="en-US" sz="1100"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1521 West Pinhook Rd.   Lafayette, Louisiana  70503-3158; phone 337-235-6111</a:t>
            </a:r>
            <a:endParaRPr lang="en-US" sz="1100"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endParaRPr lang="en-US" sz="1100" b="1"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Bef>
                <a:spcPts val="0"/>
              </a:spcBef>
              <a:spcAft>
                <a:spcPts val="0"/>
              </a:spcAft>
            </a:pPr>
            <a:r>
              <a:rPr lang="en-US" sz="1100" b="1" kern="100" dirty="0">
                <a:effectLst/>
                <a:latin typeface="Arial" panose="020B0604020202020204" pitchFamily="34" charset="0"/>
                <a:ea typeface="Aptos" panose="020B0004020202020204" pitchFamily="34" charset="0"/>
                <a:cs typeface="Arial" panose="020B0604020202020204" pitchFamily="34" charset="0"/>
              </a:rPr>
              <a:t>Shared bus transportation arrangements - pending</a:t>
            </a:r>
            <a:endParaRPr lang="en-US" sz="11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CE9CB74-4A3C-F4CC-101D-4227DBC3356C}"/>
              </a:ext>
            </a:extLst>
          </p:cNvPr>
          <p:cNvSpPr txBox="1"/>
          <p:nvPr/>
        </p:nvSpPr>
        <p:spPr>
          <a:xfrm>
            <a:off x="5158317" y="691134"/>
            <a:ext cx="1603478" cy="3549818"/>
          </a:xfrm>
          <a:prstGeom prst="rect">
            <a:avLst/>
          </a:prstGeom>
          <a:solidFill>
            <a:schemeClr val="bg1"/>
          </a:solidFill>
          <a:ln w="76200">
            <a:solidFill>
              <a:schemeClr val="tx1"/>
            </a:solidFill>
          </a:ln>
        </p:spPr>
        <p:txBody>
          <a:bodyPr wrap="square" rtlCol="0">
            <a:spAutoFit/>
          </a:bodyPr>
          <a:lstStyle/>
          <a:p>
            <a:pPr marL="0" marR="0" algn="ctr">
              <a:lnSpc>
                <a:spcPct val="115000"/>
              </a:lnSpc>
              <a:spcBef>
                <a:spcPts val="0"/>
              </a:spcBef>
              <a:spcAft>
                <a:spcPts val="0"/>
              </a:spcAft>
            </a:pPr>
            <a:r>
              <a:rPr lang="en-US" sz="1200" b="1" i="1" u="sng" kern="100" dirty="0">
                <a:effectLst/>
                <a:latin typeface="Arial" panose="020B0604020202020204" pitchFamily="34" charset="0"/>
                <a:ea typeface="Aptos" panose="020B0004020202020204" pitchFamily="34" charset="0"/>
                <a:cs typeface="Arial" panose="020B0604020202020204" pitchFamily="34" charset="0"/>
              </a:rPr>
              <a:t>Silent Auction  Convention</a:t>
            </a:r>
          </a:p>
          <a:p>
            <a:pPr marL="0" marR="0" algn="ctr">
              <a:lnSpc>
                <a:spcPct val="115000"/>
              </a:lnSpc>
              <a:spcBef>
                <a:spcPts val="0"/>
              </a:spcBef>
              <a:spcAft>
                <a:spcPts val="0"/>
              </a:spcAft>
            </a:pPr>
            <a:endParaRPr lang="en-US" sz="700" i="1"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Bef>
                <a:spcPts val="0"/>
              </a:spcBef>
              <a:spcAft>
                <a:spcPts val="0"/>
              </a:spcAft>
            </a:pPr>
            <a:r>
              <a:rPr lang="en-US" sz="1100" kern="100" dirty="0">
                <a:effectLst/>
                <a:latin typeface="Arial" panose="020B0604020202020204" pitchFamily="34" charset="0"/>
                <a:ea typeface="Aptos" panose="020B0004020202020204" pitchFamily="34" charset="0"/>
                <a:cs typeface="Arial" panose="020B0604020202020204" pitchFamily="34" charset="0"/>
              </a:rPr>
              <a:t>The Houston Chapter is requested to bring four (4) items to the Convention for the Silent Auction.  Several members indicated they have items for consideration.  Please bring your items or a picture) to the meeting so we can assess and determine the best four to represent Houston at auction.</a:t>
            </a:r>
            <a:r>
              <a:rPr lang="en-US" sz="110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0DE73284-1781-E2E3-87E1-C3A61F91E45F}"/>
              </a:ext>
            </a:extLst>
          </p:cNvPr>
          <p:cNvSpPr txBox="1"/>
          <p:nvPr/>
        </p:nvSpPr>
        <p:spPr>
          <a:xfrm>
            <a:off x="165923" y="4708616"/>
            <a:ext cx="3214681" cy="4291175"/>
          </a:xfrm>
          <a:prstGeom prst="rect">
            <a:avLst/>
          </a:prstGeom>
          <a:noFill/>
          <a:ln w="76200">
            <a:solidFill>
              <a:schemeClr val="bg1"/>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marR="0" indent="-398463">
              <a:lnSpc>
                <a:spcPct val="115000"/>
              </a:lnSpc>
              <a:spcBef>
                <a:spcPts val="0"/>
              </a:spcBef>
              <a:spcAft>
                <a:spcPts val="0"/>
              </a:spcAft>
              <a:tabLst>
                <a:tab pos="52388" algn="l"/>
              </a:tabLst>
            </a:pPr>
            <a:r>
              <a:rPr lang="en-US" sz="1400" b="1" kern="100" dirty="0">
                <a:effectLst/>
                <a:latin typeface="Bradley Hand" pitchFamily="2" charset="77"/>
                <a:ea typeface="Aptos" panose="020B0004020202020204" pitchFamily="34" charset="0"/>
                <a:cs typeface="Times New Roman" panose="02020603050405020304" pitchFamily="18" charset="0"/>
              </a:rPr>
              <a:t>                </a:t>
            </a:r>
            <a:r>
              <a:rPr lang="en-US" sz="1400" b="1" u="sng" kern="100" dirty="0">
                <a:effectLst/>
                <a:latin typeface="Bradley Hand" pitchFamily="2" charset="77"/>
                <a:ea typeface="Aptos" panose="020B0004020202020204" pitchFamily="34" charset="0"/>
                <a:cs typeface="Times New Roman" panose="02020603050405020304" pitchFamily="18" charset="0"/>
              </a:rPr>
              <a:t>OPEN For Nomination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endParaRPr lang="en-US" sz="1200" kern="100" dirty="0">
              <a:effectLst/>
              <a:latin typeface="Bradley Hand" pitchFamily="2" charset="77"/>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Bradley Hand" pitchFamily="2" charset="77"/>
                <a:ea typeface="Aptos" panose="020B0004020202020204" pitchFamily="34" charset="0"/>
                <a:cs typeface="Times New Roman" panose="02020603050405020304" pitchFamily="18" charset="0"/>
              </a:rPr>
              <a:t>Member positions open for nomination are: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Bradley Hand" pitchFamily="2" charset="77"/>
                <a:ea typeface="Aptos" panose="020B0004020202020204" pitchFamily="34" charset="0"/>
                <a:cs typeface="Times New Roman" panose="02020603050405020304" pitchFamily="18" charset="0"/>
              </a:rPr>
              <a:t>President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Bradley Hand" pitchFamily="2" charset="77"/>
                <a:ea typeface="Aptos" panose="020B0004020202020204" pitchFamily="34" charset="0"/>
                <a:cs typeface="Times New Roman" panose="02020603050405020304" pitchFamily="18" charset="0"/>
              </a:rPr>
              <a:t>Treasurer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Bradley Hand" pitchFamily="2" charset="77"/>
                <a:ea typeface="Aptos" panose="020B0004020202020204" pitchFamily="34" charset="0"/>
                <a:cs typeface="Times New Roman" panose="02020603050405020304" pitchFamily="18" charset="0"/>
              </a:rPr>
              <a:t>Interested members must contact the Nomination/Election Chairperson, Drexelaire Ouida Thornton (or one of the committee members) by  </a:t>
            </a:r>
            <a:r>
              <a:rPr lang="en-US" sz="1200" u="sng" kern="100" dirty="0">
                <a:effectLst/>
                <a:latin typeface="Bradley Hand" pitchFamily="2" charset="77"/>
                <a:ea typeface="Aptos" panose="020B0004020202020204" pitchFamily="34" charset="0"/>
                <a:cs typeface="Times New Roman" panose="02020603050405020304" pitchFamily="18" charset="0"/>
              </a:rPr>
              <a:t>September 1, 2026,</a:t>
            </a:r>
            <a:r>
              <a:rPr lang="en-US" sz="1200" kern="100" dirty="0">
                <a:effectLst/>
                <a:latin typeface="Bradley Hand" pitchFamily="2" charset="77"/>
                <a:ea typeface="Aptos" panose="020B0004020202020204" pitchFamily="34" charset="0"/>
                <a:cs typeface="Times New Roman" panose="02020603050405020304" pitchFamily="18" charset="0"/>
              </a:rPr>
              <a:t> to submit a nominee.   Candidates for office must have attended at least one (1) National Convention.  All nominees shall be present for the election.  Election is held at the September 2026 meeting.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American Typewriter" panose="02090604020004020304" pitchFamily="18" charset="77"/>
                <a:ea typeface="Aptos" panose="020B0004020202020204" pitchFamily="34" charset="0"/>
                <a:cs typeface="Arial" panose="020B0604020202020204" pitchFamily="34" charset="0"/>
              </a:rPr>
              <a:t>Contact Information:</a:t>
            </a:r>
          </a:p>
          <a:p>
            <a:pPr marL="0" marR="0" algn="ctr">
              <a:lnSpc>
                <a:spcPct val="115000"/>
              </a:lnSpc>
              <a:spcBef>
                <a:spcPts val="0"/>
              </a:spcBef>
              <a:spcAft>
                <a:spcPts val="0"/>
              </a:spcAft>
            </a:pPr>
            <a:r>
              <a:rPr lang="en-US" sz="1100" b="1" kern="100" dirty="0">
                <a:effectLst/>
                <a:latin typeface="American Typewriter" panose="02090604020004020304" pitchFamily="18" charset="77"/>
                <a:ea typeface="Aptos" panose="020B0004020202020204" pitchFamily="34" charset="0"/>
                <a:cs typeface="Arial" panose="020B0604020202020204" pitchFamily="34" charset="0"/>
              </a:rPr>
              <a:t>Drexelaire Ouida Thornt</a:t>
            </a:r>
            <a:r>
              <a:rPr lang="en-US" sz="1100" kern="100" dirty="0">
                <a:effectLst/>
                <a:latin typeface="American Typewriter" panose="02090604020004020304" pitchFamily="18" charset="77"/>
                <a:ea typeface="Aptos" panose="020B0004020202020204" pitchFamily="34" charset="0"/>
                <a:cs typeface="Arial" panose="020B0604020202020204" pitchFamily="34" charset="0"/>
              </a:rPr>
              <a:t>on</a:t>
            </a:r>
          </a:p>
          <a:p>
            <a:pPr marL="0" marR="0" algn="ctr">
              <a:lnSpc>
                <a:spcPct val="115000"/>
              </a:lnSpc>
              <a:spcBef>
                <a:spcPts val="0"/>
              </a:spcBef>
              <a:spcAft>
                <a:spcPts val="0"/>
              </a:spcAft>
            </a:pPr>
            <a:r>
              <a:rPr lang="en-US" sz="1100" kern="100" dirty="0">
                <a:effectLst/>
                <a:latin typeface="American Typewriter" panose="02090604020004020304" pitchFamily="18" charset="77"/>
                <a:ea typeface="Aptos" panose="020B0004020202020204" pitchFamily="34" charset="0"/>
                <a:cs typeface="Arial" panose="020B0604020202020204" pitchFamily="34" charset="0"/>
              </a:rPr>
              <a:t>3447 Wentworth St.</a:t>
            </a:r>
          </a:p>
          <a:p>
            <a:pPr marL="0" marR="0" algn="ctr">
              <a:lnSpc>
                <a:spcPct val="115000"/>
              </a:lnSpc>
              <a:spcBef>
                <a:spcPts val="0"/>
              </a:spcBef>
              <a:spcAft>
                <a:spcPts val="0"/>
              </a:spcAft>
            </a:pPr>
            <a:r>
              <a:rPr lang="en-US" sz="1100" kern="100" dirty="0">
                <a:effectLst/>
                <a:latin typeface="American Typewriter" panose="02090604020004020304" pitchFamily="18" charset="77"/>
                <a:ea typeface="Aptos" panose="020B0004020202020204" pitchFamily="34" charset="0"/>
                <a:cs typeface="Arial" panose="020B0604020202020204" pitchFamily="34" charset="0"/>
              </a:rPr>
              <a:t>Houston, Tx.,  </a:t>
            </a:r>
          </a:p>
          <a:p>
            <a:pPr marL="0" marR="0" algn="ctr">
              <a:lnSpc>
                <a:spcPct val="115000"/>
              </a:lnSpc>
              <a:spcBef>
                <a:spcPts val="0"/>
              </a:spcBef>
              <a:spcAft>
                <a:spcPts val="0"/>
              </a:spcAft>
            </a:pPr>
            <a:r>
              <a:rPr lang="en-US" sz="1100" kern="100" dirty="0">
                <a:effectLst/>
                <a:latin typeface="American Typewriter" panose="02090604020004020304" pitchFamily="18" charset="77"/>
                <a:ea typeface="Aptos" panose="020B0004020202020204" pitchFamily="34" charset="0"/>
                <a:cs typeface="Arial" panose="020B0604020202020204" pitchFamily="34" charset="0"/>
              </a:rPr>
              <a:t>Telephone:  832-438-1828;</a:t>
            </a:r>
          </a:p>
          <a:p>
            <a:pPr marL="0" marR="0" algn="ctr">
              <a:lnSpc>
                <a:spcPct val="115000"/>
              </a:lnSpc>
              <a:spcBef>
                <a:spcPts val="0"/>
              </a:spcBef>
              <a:spcAft>
                <a:spcPts val="0"/>
              </a:spcAft>
            </a:pPr>
            <a:r>
              <a:rPr lang="en-US" sz="1100" kern="100" dirty="0">
                <a:effectLst/>
                <a:latin typeface="American Typewriter" panose="02090604020004020304" pitchFamily="18" charset="77"/>
                <a:ea typeface="Aptos" panose="020B0004020202020204" pitchFamily="34" charset="0"/>
                <a:cs typeface="Arial" panose="020B0604020202020204" pitchFamily="34" charset="0"/>
              </a:rPr>
              <a:t>Email:  </a:t>
            </a:r>
            <a:r>
              <a:rPr lang="en-US" sz="1100" u="sng" kern="100" dirty="0">
                <a:effectLst/>
                <a:latin typeface="American Typewriter" panose="02090604020004020304" pitchFamily="18" charset="77"/>
                <a:ea typeface="Aptos" panose="020B0004020202020204" pitchFamily="34" charset="0"/>
                <a:cs typeface="Arial" panose="020B0604020202020204" pitchFamily="34" charset="0"/>
              </a:rPr>
              <a:t>othomton29@gmail.c</a:t>
            </a:r>
            <a:r>
              <a:rPr lang="en-US" sz="1200" u="sng" kern="100" dirty="0">
                <a:effectLst/>
                <a:latin typeface="American Typewriter" panose="02090604020004020304" pitchFamily="18" charset="77"/>
                <a:ea typeface="Aptos" panose="020B0004020202020204" pitchFamily="34" charset="0"/>
                <a:cs typeface="Arial" panose="020B0604020202020204" pitchFamily="34" charset="0"/>
              </a:rPr>
              <a:t>om</a:t>
            </a:r>
            <a:endParaRPr lang="en-US" sz="1200" kern="100" dirty="0">
              <a:effectLst/>
              <a:latin typeface="American Typewriter" panose="02090604020004020304" pitchFamily="18" charset="77"/>
              <a:ea typeface="Aptos" panose="020B00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B16C61DC-D445-8E70-55E2-1ED8E7E1C269}"/>
              </a:ext>
            </a:extLst>
          </p:cNvPr>
          <p:cNvSpPr txBox="1"/>
          <p:nvPr/>
        </p:nvSpPr>
        <p:spPr>
          <a:xfrm>
            <a:off x="0" y="106674"/>
            <a:ext cx="6634900" cy="338554"/>
          </a:xfrm>
          <a:prstGeom prst="rect">
            <a:avLst/>
          </a:prstGeom>
          <a:noFill/>
          <a:ln>
            <a:noFill/>
          </a:ln>
        </p:spPr>
        <p:txBody>
          <a:bodyPr wrap="square" rtlCol="0">
            <a:spAutoFit/>
          </a:bodyPr>
          <a:lstStyle/>
          <a:p>
            <a:pPr algn="ctr"/>
            <a:r>
              <a:rPr lang="en-US" sz="1600" i="1" dirty="0">
                <a:latin typeface="Comic Sans MS" panose="030F0902030302020204" pitchFamily="66" charset="0"/>
              </a:rPr>
              <a:t>Drexel Society, Inc. Convention Information</a:t>
            </a:r>
          </a:p>
        </p:txBody>
      </p:sp>
      <p:pic>
        <p:nvPicPr>
          <p:cNvPr id="14" name="Picture 13">
            <a:extLst>
              <a:ext uri="{FF2B5EF4-FFF2-40B4-BE49-F238E27FC236}">
                <a16:creationId xmlns:a16="http://schemas.microsoft.com/office/drawing/2014/main" id="{D8314D6C-D79A-C04E-ADE8-8DDB15578F1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74735" y="22939"/>
            <a:ext cx="565065" cy="589903"/>
          </a:xfrm>
          <a:prstGeom prst="rect">
            <a:avLst/>
          </a:prstGeom>
        </p:spPr>
      </p:pic>
      <p:sp>
        <p:nvSpPr>
          <p:cNvPr id="17" name="TextBox 16">
            <a:extLst>
              <a:ext uri="{FF2B5EF4-FFF2-40B4-BE49-F238E27FC236}">
                <a16:creationId xmlns:a16="http://schemas.microsoft.com/office/drawing/2014/main" id="{D664C5C9-8E65-BC82-DB8E-F3689A08E0D6}"/>
              </a:ext>
            </a:extLst>
          </p:cNvPr>
          <p:cNvSpPr txBox="1"/>
          <p:nvPr/>
        </p:nvSpPr>
        <p:spPr>
          <a:xfrm>
            <a:off x="3445441" y="4630085"/>
            <a:ext cx="3265048" cy="3874907"/>
          </a:xfrm>
          <a:prstGeom prst="rect">
            <a:avLst/>
          </a:prstGeom>
          <a:noFill/>
          <a:ln w="28575">
            <a:noFill/>
          </a:ln>
        </p:spPr>
        <p:txBody>
          <a:bodyPr wrap="square" rtlCol="0">
            <a:spAutoFit/>
          </a:bodyPr>
          <a:lstStyle/>
          <a:p>
            <a:pPr algn="ctr"/>
            <a:r>
              <a:rPr lang="en-US" sz="1000" b="1" dirty="0">
                <a:latin typeface="Arial" panose="020B0604020202020204" pitchFamily="34" charset="0"/>
                <a:cs typeface="Arial" panose="020B0604020202020204" pitchFamily="34" charset="0"/>
              </a:rPr>
              <a:t> </a:t>
            </a:r>
            <a:r>
              <a:rPr lang="en-US" sz="1400" b="1" u="sng" dirty="0">
                <a:latin typeface="Arial" panose="020B0604020202020204" pitchFamily="34" charset="0"/>
                <a:cs typeface="Arial" panose="020B0604020202020204" pitchFamily="34" charset="0"/>
              </a:rPr>
              <a:t>Fiscal Year End</a:t>
            </a:r>
          </a:p>
          <a:p>
            <a:pPr algn="ctr"/>
            <a:endParaRPr lang="en-US" sz="1000" dirty="0">
              <a:latin typeface="Arial" panose="020B0604020202020204" pitchFamily="34" charset="0"/>
              <a:cs typeface="Arial" panose="020B0604020202020204" pitchFamily="34" charset="0"/>
            </a:endParaRPr>
          </a:p>
          <a:p>
            <a:pPr marL="0" marR="0" algn="just">
              <a:lnSpc>
                <a:spcPct val="115000"/>
              </a:lnSpc>
              <a:spcBef>
                <a:spcPts val="0"/>
              </a:spcBef>
              <a:spcAft>
                <a:spcPts val="0"/>
              </a:spcAft>
            </a:pPr>
            <a:r>
              <a:rPr lang="en-US" sz="1000" kern="100" dirty="0">
                <a:effectLst/>
                <a:latin typeface="Arial" panose="020B0604020202020204" pitchFamily="34" charset="0"/>
                <a:ea typeface="Aptos" panose="020B0004020202020204" pitchFamily="34" charset="0"/>
                <a:cs typeface="Arial" panose="020B0604020202020204" pitchFamily="34" charset="0"/>
              </a:rPr>
              <a:t>Annual dues are normally $47.00 per year.  To avoid a $2.00 late fee (bringing your total amount due to $49.00), pay dues before the start of each fiscal year.  </a:t>
            </a:r>
          </a:p>
          <a:p>
            <a:pPr marL="0" marR="0" algn="just">
              <a:lnSpc>
                <a:spcPct val="115000"/>
              </a:lnSpc>
              <a:spcBef>
                <a:spcPts val="0"/>
              </a:spcBef>
              <a:spcAft>
                <a:spcPts val="0"/>
              </a:spcAft>
            </a:pPr>
            <a:endParaRPr lang="en-US" sz="1000" kern="100" dirty="0">
              <a:latin typeface="Arial" panose="020B0604020202020204" pitchFamily="34" charset="0"/>
              <a:ea typeface="Aptos" panose="020B0004020202020204" pitchFamily="34" charset="0"/>
              <a:cs typeface="Arial" panose="020B0604020202020204" pitchFamily="34" charset="0"/>
            </a:endParaRPr>
          </a:p>
          <a:p>
            <a:pPr marL="0" marR="0" algn="just">
              <a:lnSpc>
                <a:spcPct val="115000"/>
              </a:lnSpc>
              <a:spcBef>
                <a:spcPts val="0"/>
              </a:spcBef>
              <a:spcAft>
                <a:spcPts val="0"/>
              </a:spcAft>
            </a:pPr>
            <a:r>
              <a:rPr lang="en-US" sz="1000" kern="100" dirty="0">
                <a:effectLst/>
                <a:latin typeface="Arial" panose="020B0604020202020204" pitchFamily="34" charset="0"/>
                <a:ea typeface="Aptos" panose="020B0004020202020204" pitchFamily="34" charset="0"/>
                <a:cs typeface="Arial" panose="020B0604020202020204" pitchFamily="34" charset="0"/>
              </a:rPr>
              <a:t>Please be advised that member dues not kept current will negatively impact eligibility to attend Convention 2026.  We strongly encourage all members to maintain good financial standing.  </a:t>
            </a:r>
          </a:p>
          <a:p>
            <a:pPr marL="0" marR="0" algn="just">
              <a:lnSpc>
                <a:spcPct val="115000"/>
              </a:lnSpc>
              <a:spcBef>
                <a:spcPts val="0"/>
              </a:spcBef>
              <a:spcAft>
                <a:spcPts val="0"/>
              </a:spcAft>
            </a:pPr>
            <a:endParaRPr lang="en-US" sz="1000" u="sng" kern="100" dirty="0">
              <a:latin typeface="Arial" panose="020B0604020202020204" pitchFamily="34" charset="0"/>
              <a:ea typeface="Aptos" panose="020B0004020202020204" pitchFamily="34" charset="0"/>
              <a:cs typeface="Arial" panose="020B0604020202020204" pitchFamily="34" charset="0"/>
            </a:endParaRPr>
          </a:p>
          <a:p>
            <a:pPr marL="0" marR="0" algn="just">
              <a:lnSpc>
                <a:spcPct val="115000"/>
              </a:lnSpc>
              <a:spcBef>
                <a:spcPts val="0"/>
              </a:spcBef>
              <a:spcAft>
                <a:spcPts val="0"/>
              </a:spcAft>
            </a:pPr>
            <a:r>
              <a:rPr lang="en-US" sz="1000" u="sng" kern="100" dirty="0">
                <a:effectLst/>
                <a:latin typeface="Arial" panose="020B0604020202020204" pitchFamily="34" charset="0"/>
                <a:ea typeface="Aptos" panose="020B0004020202020204" pitchFamily="34" charset="0"/>
                <a:cs typeface="Arial" panose="020B0604020202020204" pitchFamily="34" charset="0"/>
              </a:rPr>
              <a:t>Chapter dues must be paid at September’s meeting if planning to attend Convention 2026.  </a:t>
            </a:r>
          </a:p>
          <a:p>
            <a:pPr marL="0" marR="0">
              <a:lnSpc>
                <a:spcPct val="115000"/>
              </a:lnSpc>
              <a:spcBef>
                <a:spcPts val="0"/>
              </a:spcBef>
              <a:spcAft>
                <a:spcPts val="0"/>
              </a:spcAft>
            </a:pPr>
            <a:endParaRPr lang="en-US" sz="1000" u="sng" kern="100" dirty="0">
              <a:latin typeface="Arial" panose="020B0604020202020204" pitchFamily="34" charset="0"/>
              <a:ea typeface="Aptos" panose="020B0004020202020204" pitchFamily="34" charset="0"/>
              <a:cs typeface="Arial" panose="020B0604020202020204" pitchFamily="34" charset="0"/>
            </a:endParaRPr>
          </a:p>
          <a:p>
            <a:pPr marL="0" marR="0">
              <a:lnSpc>
                <a:spcPct val="115000"/>
              </a:lnSpc>
              <a:spcBef>
                <a:spcPts val="0"/>
              </a:spcBef>
              <a:spcAft>
                <a:spcPts val="0"/>
              </a:spcAft>
            </a:pPr>
            <a:r>
              <a:rPr lang="en-US" sz="1000" kern="100" dirty="0">
                <a:effectLst/>
                <a:latin typeface="Arial" panose="020B0604020202020204" pitchFamily="34" charset="0"/>
                <a:ea typeface="Aptos" panose="020B0004020202020204" pitchFamily="34" charset="0"/>
                <a:cs typeface="Arial" panose="020B0604020202020204" pitchFamily="34" charset="0"/>
              </a:rPr>
              <a:t>Please remit payment (check/money order) to the Financial Secretary, </a:t>
            </a:r>
          </a:p>
          <a:p>
            <a:pPr marL="0" marR="0" algn="ctr">
              <a:lnSpc>
                <a:spcPct val="115000"/>
              </a:lnSpc>
              <a:spcBef>
                <a:spcPts val="0"/>
              </a:spcBef>
              <a:spcAft>
                <a:spcPts val="0"/>
              </a:spcAft>
            </a:pPr>
            <a:r>
              <a:rPr lang="en-US" sz="1000" kern="100" dirty="0">
                <a:effectLst/>
                <a:latin typeface="Arial" panose="020B0604020202020204" pitchFamily="34" charset="0"/>
                <a:ea typeface="Aptos" panose="020B0004020202020204" pitchFamily="34" charset="0"/>
                <a:cs typeface="Arial" panose="020B0604020202020204" pitchFamily="34" charset="0"/>
              </a:rPr>
              <a:t>Drexelaire </a:t>
            </a:r>
            <a:r>
              <a:rPr lang="en-US" sz="1000" kern="100" dirty="0" err="1">
                <a:effectLst/>
                <a:latin typeface="Arial" panose="020B0604020202020204" pitchFamily="34" charset="0"/>
                <a:ea typeface="Aptos" panose="020B0004020202020204" pitchFamily="34" charset="0"/>
                <a:cs typeface="Arial" panose="020B0604020202020204" pitchFamily="34" charset="0"/>
              </a:rPr>
              <a:t>Leenieque</a:t>
            </a:r>
            <a:r>
              <a:rPr lang="en-US" sz="1000" kern="100" dirty="0">
                <a:effectLst/>
                <a:latin typeface="Arial" panose="020B0604020202020204" pitchFamily="34" charset="0"/>
                <a:ea typeface="Aptos" panose="020B0004020202020204" pitchFamily="34" charset="0"/>
                <a:cs typeface="Arial" panose="020B0604020202020204" pitchFamily="34" charset="0"/>
              </a:rPr>
              <a:t> Dugas</a:t>
            </a:r>
          </a:p>
          <a:p>
            <a:pPr marL="0" marR="0" algn="ctr">
              <a:lnSpc>
                <a:spcPct val="115000"/>
              </a:lnSpc>
              <a:spcBef>
                <a:spcPts val="0"/>
              </a:spcBef>
              <a:spcAft>
                <a:spcPts val="0"/>
              </a:spcAft>
            </a:pPr>
            <a:r>
              <a:rPr lang="en-US" sz="1000" kern="100" dirty="0">
                <a:effectLst/>
                <a:latin typeface="Arial" panose="020B0604020202020204" pitchFamily="34" charset="0"/>
                <a:ea typeface="Aptos" panose="020B0004020202020204" pitchFamily="34" charset="0"/>
                <a:cs typeface="Arial" panose="020B0604020202020204" pitchFamily="34" charset="0"/>
              </a:rPr>
              <a:t>866 N. Victory</a:t>
            </a:r>
          </a:p>
          <a:p>
            <a:pPr marL="0" marR="0" algn="ctr">
              <a:lnSpc>
                <a:spcPct val="115000"/>
              </a:lnSpc>
              <a:spcBef>
                <a:spcPts val="0"/>
              </a:spcBef>
              <a:spcAft>
                <a:spcPts val="0"/>
              </a:spcAft>
            </a:pPr>
            <a:r>
              <a:rPr lang="en-US" sz="1000" kern="100" dirty="0">
                <a:effectLst/>
                <a:latin typeface="Arial" panose="020B0604020202020204" pitchFamily="34" charset="0"/>
                <a:ea typeface="Aptos" panose="020B0004020202020204" pitchFamily="34" charset="0"/>
                <a:cs typeface="Arial" panose="020B0604020202020204" pitchFamily="34" charset="0"/>
              </a:rPr>
              <a:t>Houston, Texas  77088</a:t>
            </a:r>
          </a:p>
          <a:p>
            <a:pPr marL="0" marR="0">
              <a:lnSpc>
                <a:spcPct val="115000"/>
              </a:lnSpc>
              <a:spcBef>
                <a:spcPts val="0"/>
              </a:spcBef>
              <a:spcAft>
                <a:spcPts val="0"/>
              </a:spcAft>
            </a:pPr>
            <a:endParaRPr lang="en-US" sz="200" kern="100" dirty="0">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Bef>
                <a:spcPts val="0"/>
              </a:spcBef>
              <a:spcAft>
                <a:spcPts val="0"/>
              </a:spcAft>
            </a:pPr>
            <a:r>
              <a:rPr lang="en-US" sz="1000" kern="100" dirty="0">
                <a:effectLst/>
                <a:latin typeface="Arial" panose="020B0604020202020204" pitchFamily="34" charset="0"/>
                <a:ea typeface="Aptos" panose="020B0004020202020204" pitchFamily="34" charset="0"/>
                <a:cs typeface="Arial" panose="020B0604020202020204" pitchFamily="34" charset="0"/>
              </a:rPr>
              <a:t>Thank you for your attention to this matter and commitment to the Chapter. </a:t>
            </a:r>
          </a:p>
          <a:p>
            <a:endParaRPr lang="en-US" sz="100" dirty="0"/>
          </a:p>
        </p:txBody>
      </p:sp>
      <p:cxnSp>
        <p:nvCxnSpPr>
          <p:cNvPr id="19" name="Straight Connector 18">
            <a:extLst>
              <a:ext uri="{FF2B5EF4-FFF2-40B4-BE49-F238E27FC236}">
                <a16:creationId xmlns:a16="http://schemas.microsoft.com/office/drawing/2014/main" id="{445DFE9A-92C3-B456-A375-1A5C9784BB96}"/>
              </a:ext>
            </a:extLst>
          </p:cNvPr>
          <p:cNvCxnSpPr/>
          <p:nvPr/>
        </p:nvCxnSpPr>
        <p:spPr>
          <a:xfrm>
            <a:off x="70004" y="4426188"/>
            <a:ext cx="6674056" cy="0"/>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A17977E-DFD5-FE24-7218-D2A70405BA1D}"/>
              </a:ext>
            </a:extLst>
          </p:cNvPr>
          <p:cNvCxnSpPr>
            <a:cxnSpLocks/>
          </p:cNvCxnSpPr>
          <p:nvPr/>
        </p:nvCxnSpPr>
        <p:spPr>
          <a:xfrm>
            <a:off x="3429000" y="4475515"/>
            <a:ext cx="0" cy="4613102"/>
          </a:xfrm>
          <a:prstGeom prst="line">
            <a:avLst/>
          </a:prstGeom>
          <a:ln w="28575">
            <a:prstDash val="sysDash"/>
          </a:ln>
        </p:spPr>
        <p:style>
          <a:lnRef idx="1">
            <a:schemeClr val="dk1"/>
          </a:lnRef>
          <a:fillRef idx="0">
            <a:schemeClr val="dk1"/>
          </a:fillRef>
          <a:effectRef idx="0">
            <a:schemeClr val="dk1"/>
          </a:effectRef>
          <a:fontRef idx="minor">
            <a:schemeClr val="tx1"/>
          </a:fontRef>
        </p:style>
      </p:cxnSp>
      <p:pic>
        <p:nvPicPr>
          <p:cNvPr id="1026" name="Picture 2" descr="Nominate Images – Browse 18,731 Stock Photos, Vectors, and Video | Adobe  Stock">
            <a:extLst>
              <a:ext uri="{FF2B5EF4-FFF2-40B4-BE49-F238E27FC236}">
                <a16:creationId xmlns:a16="http://schemas.microsoft.com/office/drawing/2014/main" id="{48D64ECD-398B-C279-3C1F-4D091F99757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708" y="4508977"/>
            <a:ext cx="1162326" cy="6538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nd Fiscal Year Stock Illustrations – 70 End Fiscal Year Stock  Illustrations, Vectors &amp; Clipart - Dreamstime">
            <a:extLst>
              <a:ext uri="{FF2B5EF4-FFF2-40B4-BE49-F238E27FC236}">
                <a16:creationId xmlns:a16="http://schemas.microsoft.com/office/drawing/2014/main" id="{9432488C-E92A-6207-9C45-92E6B21EEE7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26807" t="17742" r="27582" b="36588"/>
          <a:stretch/>
        </p:blipFill>
        <p:spPr bwMode="auto">
          <a:xfrm>
            <a:off x="5793383" y="4389919"/>
            <a:ext cx="639265" cy="64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232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Cancer Ribbons Ribbon&quot; Sticker for Sale by PurpleCowStudio | Redbubble">
            <a:extLst>
              <a:ext uri="{FF2B5EF4-FFF2-40B4-BE49-F238E27FC236}">
                <a16:creationId xmlns:a16="http://schemas.microsoft.com/office/drawing/2014/main" id="{E354D0D2-5027-ABAF-720C-768464821FE4}"/>
              </a:ext>
            </a:extLst>
          </p:cNvPr>
          <p:cNvPicPr>
            <a:picLocks noChangeAspect="1" noChangeArrowheads="1"/>
          </p:cNvPicPr>
          <p:nvPr/>
        </p:nvPicPr>
        <p:blipFill rotWithShape="1">
          <a:blip r:embed="rId3">
            <a:clrChange>
              <a:clrFrom>
                <a:srgbClr val="F8F8F8"/>
              </a:clrFrom>
              <a:clrTo>
                <a:srgbClr val="F8F8F8">
                  <a:alpha val="0"/>
                </a:srgbClr>
              </a:clrTo>
            </a:clrChange>
            <a:extLst>
              <a:ext uri="{28A0092B-C50C-407E-A947-70E740481C1C}">
                <a14:useLocalDpi xmlns:a14="http://schemas.microsoft.com/office/drawing/2010/main" val="0"/>
              </a:ext>
            </a:extLst>
          </a:blip>
          <a:srcRect t="8067" b="7727"/>
          <a:stretch/>
        </p:blipFill>
        <p:spPr bwMode="auto">
          <a:xfrm>
            <a:off x="4981688" y="3764770"/>
            <a:ext cx="705196" cy="79175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3201CA6-54A3-F6D4-E6B7-0D9DDB61A52C}"/>
              </a:ext>
            </a:extLst>
          </p:cNvPr>
          <p:cNvSpPr txBox="1"/>
          <p:nvPr/>
        </p:nvSpPr>
        <p:spPr>
          <a:xfrm>
            <a:off x="66217" y="113465"/>
            <a:ext cx="6725566" cy="2286000"/>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200" b="1" u="sng" kern="100" dirty="0">
                <a:effectLst/>
                <a:latin typeface="Times New Roman" panose="02020603050405020304" pitchFamily="18" charset="0"/>
                <a:ea typeface="Aptos" panose="020B0004020202020204" pitchFamily="34" charset="0"/>
                <a:cs typeface="Times New Roman" panose="02020603050405020304" pitchFamily="18" charset="0"/>
              </a:rPr>
              <a:t>Battered/Homeless and Abused </a:t>
            </a:r>
          </a:p>
          <a:p>
            <a:pPr marL="0" marR="0" algn="ctr">
              <a:lnSpc>
                <a:spcPct val="115000"/>
              </a:lnSpc>
              <a:spcBef>
                <a:spcPts val="0"/>
              </a:spcBef>
              <a:spcAft>
                <a:spcPts val="0"/>
              </a:spcAft>
            </a:pPr>
            <a:endParaRPr lang="en-US" sz="1200" b="1" u="sng"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rPr>
              <a:t>                                            Please remember to bring your donations as listed by the Battered Homeless and     	                             Abused Committee to the </a:t>
            </a:r>
            <a:r>
              <a:rPr lang="en-US" sz="1000" kern="100" dirty="0">
                <a:latin typeface="American Typewriter" panose="02090604020004020304" pitchFamily="18" charset="77"/>
                <a:ea typeface="Aptos" panose="020B0004020202020204" pitchFamily="34" charset="0"/>
                <a:cs typeface="Times New Roman" panose="02020603050405020304" pitchFamily="18" charset="0"/>
              </a:rPr>
              <a:t> </a:t>
            </a:r>
            <a:r>
              <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rPr>
              <a:t>July meeting.  An on-site visit is scheduled for                        	                             </a:t>
            </a:r>
            <a:r>
              <a:rPr lang="en-US" sz="1000" b="1" u="sng" kern="100" dirty="0">
                <a:effectLst/>
                <a:latin typeface="American Typewriter" panose="02090604020004020304" pitchFamily="18" charset="77"/>
                <a:ea typeface="Aptos" panose="020B0004020202020204" pitchFamily="34" charset="0"/>
                <a:cs typeface="Times New Roman" panose="02020603050405020304" pitchFamily="18" charset="0"/>
              </a:rPr>
              <a:t>July 18, 2026, at 1:00 p.m</a:t>
            </a:r>
            <a:r>
              <a:rPr lang="en-US" sz="1000" u="sng" kern="100" dirty="0">
                <a:effectLst/>
                <a:latin typeface="American Typewriter" panose="02090604020004020304" pitchFamily="18" charset="77"/>
                <a:ea typeface="Aptos" panose="020B0004020202020204" pitchFamily="34" charset="0"/>
                <a:cs typeface="Times New Roman" panose="02020603050405020304" pitchFamily="18" charset="0"/>
              </a:rPr>
              <a:t>.</a:t>
            </a:r>
            <a:r>
              <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rPr>
              <a:t> to drop off all donations at </a:t>
            </a:r>
            <a:r>
              <a:rPr lang="en-US" sz="1000" kern="100" dirty="0">
                <a:latin typeface="American Typewriter" panose="02090604020004020304" pitchFamily="18" charset="77"/>
                <a:ea typeface="Aptos" panose="020B0004020202020204" pitchFamily="34" charset="0"/>
                <a:cs typeface="Times New Roman" panose="02020603050405020304" pitchFamily="18" charset="0"/>
              </a:rPr>
              <a:t> </a:t>
            </a:r>
            <a:r>
              <a:rPr lang="en-US" sz="1000" b="1" kern="100" dirty="0">
                <a:effectLst/>
                <a:latin typeface="American Typewriter" panose="02090604020004020304" pitchFamily="18" charset="77"/>
                <a:ea typeface="Aptos" panose="020B0004020202020204" pitchFamily="34" charset="0"/>
                <a:cs typeface="Times New Roman" panose="02020603050405020304" pitchFamily="18" charset="0"/>
              </a:rPr>
              <a:t>Angela House </a:t>
            </a:r>
            <a:r>
              <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rPr>
              <a:t>(a Houston-based non-profit transitional house that helps formerly incarcerated women re-enter society), located at </a:t>
            </a:r>
            <a:r>
              <a:rPr lang="en-US" sz="1000" b="1" kern="100" dirty="0">
                <a:effectLst/>
                <a:latin typeface="American Typewriter" panose="02090604020004020304" pitchFamily="18" charset="77"/>
                <a:ea typeface="Aptos" panose="020B0004020202020204" pitchFamily="34" charset="0"/>
                <a:cs typeface="Times New Roman" panose="02020603050405020304" pitchFamily="18" charset="0"/>
              </a:rPr>
              <a:t>6725 Reed Road, Houston, TX.  77087, 281-445-9696.  </a:t>
            </a:r>
            <a:r>
              <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rPr>
              <a:t>Items requested include household items (gift cards, all-purpose, metro bus cards, etc.), trash bags, paper towels, dish/hand soap, bath/hand towels, bath tissue, laundry detergent, gently used clothing and shoes, women’s socks, hair styling products,  twin sheets, pillows, comforters, and silverware.  For a complete list of items, please </a:t>
            </a:r>
            <a:r>
              <a:rPr lang="en-US" sz="1000" b="1" kern="100" dirty="0">
                <a:effectLst/>
                <a:latin typeface="American Typewriter" panose="02090604020004020304" pitchFamily="18" charset="77"/>
                <a:ea typeface="Aptos" panose="020B0004020202020204" pitchFamily="34" charset="0"/>
                <a:cs typeface="Times New Roman" panose="02020603050405020304" pitchFamily="18" charset="0"/>
              </a:rPr>
              <a:t>contact Drexelaire </a:t>
            </a:r>
            <a:r>
              <a:rPr lang="en-US" sz="1000" b="1" kern="100" dirty="0" err="1">
                <a:effectLst/>
                <a:latin typeface="American Typewriter" panose="02090604020004020304" pitchFamily="18" charset="77"/>
                <a:ea typeface="Aptos" panose="020B0004020202020204" pitchFamily="34" charset="0"/>
                <a:cs typeface="Times New Roman" panose="02020603050405020304" pitchFamily="18" charset="0"/>
              </a:rPr>
              <a:t>Leenieque</a:t>
            </a:r>
            <a:r>
              <a:rPr lang="en-US" sz="1000" b="1" kern="100" dirty="0">
                <a:effectLst/>
                <a:latin typeface="American Typewriter" panose="02090604020004020304" pitchFamily="18" charset="77"/>
                <a:ea typeface="Aptos" panose="020B0004020202020204" pitchFamily="34" charset="0"/>
                <a:cs typeface="Times New Roman" panose="02020603050405020304" pitchFamily="18" charset="0"/>
              </a:rPr>
              <a:t> Dugas or one of the committee members</a:t>
            </a:r>
            <a:r>
              <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rPr>
              <a:t>.  All are invited.  Please donate and come out and support this worthwhile project</a:t>
            </a:r>
          </a:p>
          <a:p>
            <a:endParaRPr lang="en-US" dirty="0"/>
          </a:p>
        </p:txBody>
      </p:sp>
      <p:sp>
        <p:nvSpPr>
          <p:cNvPr id="25" name="TextBox 24">
            <a:extLst>
              <a:ext uri="{FF2B5EF4-FFF2-40B4-BE49-F238E27FC236}">
                <a16:creationId xmlns:a16="http://schemas.microsoft.com/office/drawing/2014/main" id="{7C8EF43D-0CE0-4EBE-85A5-D8706B525808}"/>
              </a:ext>
            </a:extLst>
          </p:cNvPr>
          <p:cNvSpPr txBox="1"/>
          <p:nvPr/>
        </p:nvSpPr>
        <p:spPr>
          <a:xfrm>
            <a:off x="174950" y="7105302"/>
            <a:ext cx="6632391" cy="1717906"/>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200" b="1" u="sng" kern="100" dirty="0">
                <a:effectLst/>
                <a:latin typeface="Times New Roman" panose="02020603050405020304" pitchFamily="18" charset="0"/>
                <a:ea typeface="Aptos" panose="020B0004020202020204" pitchFamily="34" charset="0"/>
                <a:cs typeface="Times New Roman" panose="02020603050405020304" pitchFamily="18" charset="0"/>
              </a:rPr>
              <a:t>Presentation Charity Ball Financial Report Forthcoming</a:t>
            </a:r>
          </a:p>
          <a:p>
            <a:pPr marL="0" marR="0" algn="ctr">
              <a:lnSpc>
                <a:spcPct val="115000"/>
              </a:lnSpc>
              <a:spcBef>
                <a:spcPts val="0"/>
              </a:spcBef>
              <a:spcAft>
                <a:spcPts val="0"/>
              </a:spcAft>
            </a:pPr>
            <a:endParaRPr lang="en-US" sz="7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050" kern="100" dirty="0">
                <a:effectLst/>
                <a:latin typeface="American Typewriter" panose="02090604020004020304" pitchFamily="18" charset="77"/>
                <a:ea typeface="Aptos" panose="020B0004020202020204" pitchFamily="34" charset="0"/>
                <a:cs typeface="Times New Roman" panose="02020603050405020304" pitchFamily="18" charset="0"/>
              </a:rPr>
              <a:t>Members are advised that the financial report for the Presentation Charity                                            Ball is currently being prepared and will be shared once all event-related                                    information has been finalized.     While complete financial details are not yet                                   available, we are pleased to report that the event was a meaningful success                                             thanks  to the generosity, participation, and support of our members, donors, sponsors, volunteers, and guests.  Additional information, including the final financial summary, will be provided to members as soon as it becomes available.</a:t>
            </a:r>
          </a:p>
        </p:txBody>
      </p:sp>
      <p:sp>
        <p:nvSpPr>
          <p:cNvPr id="27" name="TextBox 26">
            <a:extLst>
              <a:ext uri="{FF2B5EF4-FFF2-40B4-BE49-F238E27FC236}">
                <a16:creationId xmlns:a16="http://schemas.microsoft.com/office/drawing/2014/main" id="{B828E898-988A-D200-23AB-7999E7084C40}"/>
              </a:ext>
            </a:extLst>
          </p:cNvPr>
          <p:cNvSpPr txBox="1"/>
          <p:nvPr/>
        </p:nvSpPr>
        <p:spPr>
          <a:xfrm>
            <a:off x="66217" y="2819629"/>
            <a:ext cx="6632391" cy="1162178"/>
          </a:xfrm>
          <a:prstGeom prst="rect">
            <a:avLst/>
          </a:prstGeom>
          <a:noFill/>
          <a:ln w="28575">
            <a:noFill/>
          </a:ln>
        </p:spPr>
        <p:txBody>
          <a:bodyPr wrap="square" rtlCol="0">
            <a:spAutoFit/>
          </a:bodyPr>
          <a:lstStyle/>
          <a:p>
            <a:pPr marL="0" marR="0" algn="ctr">
              <a:lnSpc>
                <a:spcPct val="115000"/>
              </a:lnSpc>
              <a:spcBef>
                <a:spcPts val="0"/>
              </a:spcBef>
              <a:spcAft>
                <a:spcPts val="0"/>
              </a:spcAft>
            </a:pPr>
            <a:r>
              <a:rPr lang="en-US" sz="1200" b="1" u="sng" kern="100" dirty="0">
                <a:effectLst/>
                <a:latin typeface="American Typewriter" panose="02090604020004020304" pitchFamily="18" charset="77"/>
                <a:ea typeface="Aptos" panose="020B0004020202020204" pitchFamily="34" charset="0"/>
                <a:cs typeface="Times New Roman" panose="02020603050405020304" pitchFamily="18" charset="0"/>
              </a:rPr>
              <a:t>Empower Wellness/Breast Cancer Awareness</a:t>
            </a:r>
          </a:p>
          <a:p>
            <a:pPr marL="0" marR="0" algn="ctr">
              <a:lnSpc>
                <a:spcPct val="115000"/>
              </a:lnSpc>
              <a:spcBef>
                <a:spcPts val="0"/>
              </a:spcBef>
              <a:spcAft>
                <a:spcPts val="0"/>
              </a:spcAft>
            </a:pPr>
            <a:endParaRPr lang="en-US" sz="7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0"/>
              </a:spcAft>
            </a:pPr>
            <a:r>
              <a:rPr lang="en-US" sz="1050" kern="100" dirty="0">
                <a:effectLst/>
                <a:latin typeface="American Typewriter" panose="02090604020004020304" pitchFamily="18" charset="77"/>
                <a:ea typeface="Aptos" panose="020B0004020202020204" pitchFamily="34" charset="0"/>
                <a:cs typeface="Times New Roman" panose="02020603050405020304" pitchFamily="18" charset="0"/>
              </a:rPr>
              <a:t>Please remember to bring promotional products to assist in raising awareness for breast cancer at the Convention.  Example products include pink awareness ribbons, pink ballpoint pens, face masks, notebooks, cups, sunglasses, kitchen towels, badges, bracelets, etc.  Please give donations to Chairperson Drexelaire Gloria Griffin or any of the Wellness team members.</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E4BC0112-1B1C-FA6A-F0DE-9FECEB7B1107}"/>
              </a:ext>
            </a:extLst>
          </p:cNvPr>
          <p:cNvSpPr txBox="1"/>
          <p:nvPr/>
        </p:nvSpPr>
        <p:spPr>
          <a:xfrm>
            <a:off x="164583" y="4596472"/>
            <a:ext cx="6693417" cy="2272610"/>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200" b="1" u="sng" kern="100" dirty="0">
                <a:effectLst/>
                <a:latin typeface="Times New Roman" panose="02020603050405020304" pitchFamily="18" charset="0"/>
                <a:ea typeface="Aptos" panose="020B0004020202020204" pitchFamily="34" charset="0"/>
                <a:cs typeface="Times New Roman" panose="02020603050405020304" pitchFamily="18" charset="0"/>
              </a:rPr>
              <a:t>Membership Committee - Neophyte Orientation</a:t>
            </a:r>
          </a:p>
          <a:p>
            <a:pPr marL="0" marR="0" algn="ctr">
              <a:lnSpc>
                <a:spcPct val="115000"/>
              </a:lnSpc>
              <a:spcBef>
                <a:spcPts val="0"/>
              </a:spcBef>
              <a:spcAft>
                <a:spcPts val="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The Neophyte Orientation for candidates preparing to become members of Drexel Society, Inc.  was held on Saturday, June 20, 2026, at 1:00 p.m. The meeting was both inspiring and informative, providing the candidates with a meaningful opportunity to learn more about the organization, its Founder, and the purpose and objectives that guide The Drexel Society, Incorporated.</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During the orientation, the Neophytes expressed enthusiasm and appreciation for the chance to meet current members and gain a deeper understanding of the Society’s history, values, and mission. The session created a welcoming atmosphere that encouraged fellowship, learning, and reflection. Members shared important information about the legacy of the Founder, the significance of the organization’s work, and the expectations associated with membership.  The excitement and interest shown by the Neophytes reflected their commitment to learning, participating, and embracing the objectives of the organization.  Thank you to </a:t>
            </a:r>
            <a:r>
              <a:rPr lang="en-US" sz="1000" b="1" kern="100" dirty="0">
                <a:effectLst/>
                <a:latin typeface="Times New Roman" panose="02020603050405020304" pitchFamily="18" charset="0"/>
                <a:ea typeface="Aptos" panose="020B0004020202020204" pitchFamily="34" charset="0"/>
                <a:cs typeface="Times New Roman" panose="02020603050405020304" pitchFamily="18" charset="0"/>
              </a:rPr>
              <a:t>Chairperson Drexelaire Yvonne Freeman</a:t>
            </a: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 the entire committee, and to all who attended the Neophyte Orientation on June 20, 2026, at St. Mary of the Purification Church.  </a:t>
            </a:r>
          </a:p>
        </p:txBody>
      </p:sp>
      <p:cxnSp>
        <p:nvCxnSpPr>
          <p:cNvPr id="3" name="Straight Connector 2">
            <a:extLst>
              <a:ext uri="{FF2B5EF4-FFF2-40B4-BE49-F238E27FC236}">
                <a16:creationId xmlns:a16="http://schemas.microsoft.com/office/drawing/2014/main" id="{BACB3E5B-F2AE-9126-0808-1D9BE7B764BB}"/>
              </a:ext>
            </a:extLst>
          </p:cNvPr>
          <p:cNvCxnSpPr>
            <a:cxnSpLocks/>
          </p:cNvCxnSpPr>
          <p:nvPr/>
        </p:nvCxnSpPr>
        <p:spPr>
          <a:xfrm flipV="1">
            <a:off x="174950" y="2541370"/>
            <a:ext cx="6443946" cy="14458"/>
          </a:xfrm>
          <a:prstGeom prst="line">
            <a:avLst/>
          </a:prstGeom>
          <a:ln w="38100">
            <a:solidFill>
              <a:schemeClr val="tx1"/>
            </a:solidFill>
            <a:prstDash val="sysDash"/>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8A0FF828-CC2B-61CD-1E09-AC387A6BF4FA}"/>
              </a:ext>
            </a:extLst>
          </p:cNvPr>
          <p:cNvCxnSpPr>
            <a:cxnSpLocks/>
          </p:cNvCxnSpPr>
          <p:nvPr/>
        </p:nvCxnSpPr>
        <p:spPr>
          <a:xfrm>
            <a:off x="229026" y="7036295"/>
            <a:ext cx="6487092" cy="29910"/>
          </a:xfrm>
          <a:prstGeom prst="line">
            <a:avLst/>
          </a:prstGeom>
          <a:ln w="38100">
            <a:solidFill>
              <a:schemeClr val="tx1"/>
            </a:solidFill>
            <a:prstDash val="sysDash"/>
          </a:ln>
        </p:spPr>
        <p:style>
          <a:lnRef idx="1">
            <a:schemeClr val="dk1"/>
          </a:lnRef>
          <a:fillRef idx="0">
            <a:schemeClr val="dk1"/>
          </a:fillRef>
          <a:effectRef idx="0">
            <a:schemeClr val="dk1"/>
          </a:effectRef>
          <a:fontRef idx="minor">
            <a:schemeClr val="tx1"/>
          </a:fontRef>
        </p:style>
      </p:cxnSp>
      <p:pic>
        <p:nvPicPr>
          <p:cNvPr id="3074" name="Picture 2" descr="Childhelp National Child Abuse Hotline |">
            <a:extLst>
              <a:ext uri="{FF2B5EF4-FFF2-40B4-BE49-F238E27FC236}">
                <a16:creationId xmlns:a16="http://schemas.microsoft.com/office/drawing/2014/main" id="{2D79C596-BE06-26C9-0492-CD9C2A214C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178" y="210156"/>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May include: Welcome sign with a decorative script font.">
            <a:extLst>
              <a:ext uri="{FF2B5EF4-FFF2-40B4-BE49-F238E27FC236}">
                <a16:creationId xmlns:a16="http://schemas.microsoft.com/office/drawing/2014/main" id="{7BC6E14F-870D-D54C-B52B-6ED93D564C3D}"/>
              </a:ext>
            </a:extLst>
          </p:cNvPr>
          <p:cNvPicPr>
            <a:picLocks noChangeAspect="1" noChangeArrowheads="1"/>
          </p:cNvPicPr>
          <p:nvPr/>
        </p:nvPicPr>
        <p:blipFill rotWithShape="1">
          <a:blip r:embed="rId5">
            <a:clrChange>
              <a:clrFrom>
                <a:srgbClr val="FBFBFB"/>
              </a:clrFrom>
              <a:clrTo>
                <a:srgbClr val="FBFBFB">
                  <a:alpha val="0"/>
                </a:srgbClr>
              </a:clrTo>
            </a:clrChange>
            <a:duotone>
              <a:prstClr val="black"/>
              <a:schemeClr val="accent2">
                <a:tint val="45000"/>
                <a:satMod val="400000"/>
              </a:schemeClr>
            </a:duotone>
            <a:alphaModFix amt="5000"/>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t="27949" b="27713"/>
          <a:stretch/>
        </p:blipFill>
        <p:spPr bwMode="auto">
          <a:xfrm>
            <a:off x="962249" y="4990107"/>
            <a:ext cx="5020645" cy="172156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50+ Debutante Stock Illustrations, Royalty-Free Vector Graphics &amp; Clip Art  - iStock | Debutante balls">
            <a:extLst>
              <a:ext uri="{FF2B5EF4-FFF2-40B4-BE49-F238E27FC236}">
                <a16:creationId xmlns:a16="http://schemas.microsoft.com/office/drawing/2014/main" id="{00E69AF0-2EEF-6FFB-4AA2-B2A52076BF99}"/>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24077" y="7302425"/>
            <a:ext cx="782320" cy="100584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C58275E2-E44C-9257-EA05-11B1FE54582F}"/>
              </a:ext>
            </a:extLst>
          </p:cNvPr>
          <p:cNvCxnSpPr>
            <a:cxnSpLocks/>
          </p:cNvCxnSpPr>
          <p:nvPr/>
        </p:nvCxnSpPr>
        <p:spPr>
          <a:xfrm>
            <a:off x="174950" y="4526612"/>
            <a:ext cx="6487092" cy="29910"/>
          </a:xfrm>
          <a:prstGeom prst="line">
            <a:avLst/>
          </a:prstGeom>
          <a:ln w="38100">
            <a:solidFill>
              <a:schemeClr val="tx1"/>
            </a:solidFill>
            <a:prstDash val="sys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30728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261BB21-45F6-76ED-B4B3-203E089BA9C1}"/>
              </a:ext>
            </a:extLst>
          </p:cNvPr>
          <p:cNvSpPr txBox="1"/>
          <p:nvPr/>
        </p:nvSpPr>
        <p:spPr>
          <a:xfrm>
            <a:off x="130044" y="3681418"/>
            <a:ext cx="6639274" cy="902042"/>
          </a:xfrm>
          <a:prstGeom prst="rect">
            <a:avLst/>
          </a:prstGeom>
          <a:noFill/>
          <a:ln w="38100">
            <a:noFill/>
          </a:ln>
        </p:spPr>
        <p:txBody>
          <a:bodyPr wrap="square" rtlCol="0">
            <a:spAutoFit/>
          </a:bodyPr>
          <a:lstStyle/>
          <a:p>
            <a:pPr marL="0" marR="0" algn="ctr">
              <a:lnSpc>
                <a:spcPct val="115000"/>
              </a:lnSpc>
              <a:spcBef>
                <a:spcPts val="1800"/>
              </a:spcBef>
              <a:spcAft>
                <a:spcPts val="400"/>
              </a:spcAft>
            </a:pPr>
            <a:r>
              <a:rPr lang="en-US" sz="1200" b="1" u="sng" kern="100" dirty="0">
                <a:solidFill>
                  <a:srgbClr val="000000"/>
                </a:solidFill>
                <a:effectLst/>
                <a:latin typeface="American Typewriter" panose="02090604020004020304" pitchFamily="18" charset="77"/>
                <a:ea typeface="Times New Roman" panose="02020603050405020304" pitchFamily="18" charset="0"/>
                <a:cs typeface="Times New Roman" panose="02020603050405020304" pitchFamily="18" charset="0"/>
              </a:rPr>
              <a:t>Support our Queen Candidate:</a:t>
            </a:r>
          </a:p>
          <a:p>
            <a:pPr marL="0" marR="0">
              <a:lnSpc>
                <a:spcPct val="115000"/>
              </a:lnSpc>
              <a:spcBef>
                <a:spcPts val="0"/>
              </a:spcBef>
              <a:spcAft>
                <a:spcPts val="800"/>
              </a:spcAft>
            </a:pPr>
            <a:r>
              <a:rPr lang="en-US" sz="1050" kern="100" dirty="0">
                <a:effectLst/>
                <a:latin typeface="American Typewriter" panose="02090604020004020304" pitchFamily="18" charset="77"/>
                <a:ea typeface="Aptos" panose="020B0004020202020204" pitchFamily="34" charset="0"/>
                <a:cs typeface="Times New Roman" panose="02020603050405020304" pitchFamily="18" charset="0"/>
              </a:rPr>
              <a:t>Drexelaire/Treasurer Kim Salinas-Charles is our Houston Chapter candidate running for Convention Queen.   Please support all of her activities so we can have another Houstonian crowned National Queen. Let’s show up, spread the word, and support Kim every step of the way.   </a:t>
            </a:r>
          </a:p>
        </p:txBody>
      </p:sp>
      <p:sp>
        <p:nvSpPr>
          <p:cNvPr id="8" name="TextBox 7">
            <a:extLst>
              <a:ext uri="{FF2B5EF4-FFF2-40B4-BE49-F238E27FC236}">
                <a16:creationId xmlns:a16="http://schemas.microsoft.com/office/drawing/2014/main" id="{8BDA8C1F-A84D-8DE8-C566-642D3EBB0F0A}"/>
              </a:ext>
            </a:extLst>
          </p:cNvPr>
          <p:cNvSpPr txBox="1"/>
          <p:nvPr/>
        </p:nvSpPr>
        <p:spPr>
          <a:xfrm>
            <a:off x="137507" y="2187324"/>
            <a:ext cx="6582986" cy="1280160"/>
          </a:xfrm>
          <a:prstGeom prst="rect">
            <a:avLst/>
          </a:prstGeom>
          <a:noFill/>
          <a:ln w="38100">
            <a:noFill/>
          </a:ln>
        </p:spPr>
        <p:txBody>
          <a:bodyPr wrap="square" rtlCol="0">
            <a:spAutoFit/>
          </a:bodyPr>
          <a:lstStyle/>
          <a:p>
            <a:pPr marL="0" marR="0" algn="ctr">
              <a:lnSpc>
                <a:spcPct val="115000"/>
              </a:lnSpc>
              <a:spcBef>
                <a:spcPts val="1800"/>
              </a:spcBef>
              <a:spcAft>
                <a:spcPts val="400"/>
              </a:spcAft>
            </a:pPr>
            <a:r>
              <a:rPr lang="en-US" sz="1100" b="1" u="sng"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lang="en-US" sz="1100" b="1" u="sng" kern="100" dirty="0">
                <a:solidFill>
                  <a:srgbClr val="000000"/>
                </a:solidFill>
                <a:effectLst/>
                <a:latin typeface="American Typewriter" panose="02090604020004020304" pitchFamily="18" charset="77"/>
                <a:ea typeface="Times New Roman" panose="02020603050405020304" pitchFamily="18" charset="0"/>
                <a:cs typeface="Times New Roman" panose="02020603050405020304" pitchFamily="18" charset="0"/>
              </a:rPr>
              <a:t>upport Our Prince and Princess Candidates:</a:t>
            </a:r>
            <a:endParaRPr lang="en-US" sz="1100" b="1" kern="100" dirty="0">
              <a:solidFill>
                <a:srgbClr val="0F4761"/>
              </a:solidFill>
              <a:effectLst/>
              <a:latin typeface="American Typewriter" panose="02090604020004020304" pitchFamily="18" charset="77"/>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en-US" sz="1050" kern="100" dirty="0">
                <a:effectLst/>
                <a:latin typeface="American Typewriter" panose="02090604020004020304" pitchFamily="18" charset="77"/>
                <a:ea typeface="Aptos" panose="020B0004020202020204" pitchFamily="34" charset="0"/>
                <a:cs typeface="Times New Roman" panose="02020603050405020304" pitchFamily="18" charset="0"/>
              </a:rPr>
              <a:t>We are pleased to announce that our Prince and Princess candidates will attend the National Convention and compete for the national title.  To date, two young ladies will compete for National Princess, and one young man will compete for National Prince.  Each candidate is responsible for raising funds for this effort. We invite you to support and encourage our candidates as they prepare, and we ask that you keep them and their parents in your prayers.</a:t>
            </a:r>
          </a:p>
          <a:p>
            <a:endParaRPr lang="en-US" dirty="0"/>
          </a:p>
        </p:txBody>
      </p:sp>
      <p:sp>
        <p:nvSpPr>
          <p:cNvPr id="9" name="TextBox 8">
            <a:extLst>
              <a:ext uri="{FF2B5EF4-FFF2-40B4-BE49-F238E27FC236}">
                <a16:creationId xmlns:a16="http://schemas.microsoft.com/office/drawing/2014/main" id="{21013526-9BBC-0412-91C5-6839E8E5B7A3}"/>
              </a:ext>
            </a:extLst>
          </p:cNvPr>
          <p:cNvSpPr txBox="1"/>
          <p:nvPr/>
        </p:nvSpPr>
        <p:spPr>
          <a:xfrm>
            <a:off x="109858" y="6875065"/>
            <a:ext cx="6679647" cy="2103120"/>
          </a:xfrm>
          <a:prstGeom prst="rect">
            <a:avLst/>
          </a:prstGeom>
          <a:noFill/>
          <a:ln w="28575">
            <a:noFill/>
          </a:ln>
        </p:spPr>
        <p:txBody>
          <a:bodyPr wrap="square" rtlCol="0">
            <a:spAutoFit/>
          </a:bodyPr>
          <a:lstStyle/>
          <a:p>
            <a:pPr marL="0" marR="0" algn="ctr">
              <a:lnSpc>
                <a:spcPct val="115000"/>
              </a:lnSpc>
              <a:spcBef>
                <a:spcPts val="0"/>
              </a:spcBef>
              <a:spcAft>
                <a:spcPts val="0"/>
              </a:spcAft>
            </a:pPr>
            <a:r>
              <a:rPr lang="en-US" sz="1050" b="1" u="sng" kern="100" dirty="0">
                <a:effectLst/>
                <a:latin typeface="American Typewriter" panose="02090604020004020304" pitchFamily="18" charset="77"/>
                <a:ea typeface="Aptos" panose="020B0004020202020204" pitchFamily="34" charset="0"/>
                <a:cs typeface="Times New Roman" panose="02020603050405020304" pitchFamily="18" charset="0"/>
              </a:rPr>
              <a:t>Ways and Means Committee</a:t>
            </a:r>
            <a:r>
              <a:rPr lang="en-US" sz="1000" b="1" u="sng" kern="100" dirty="0">
                <a:effectLst/>
                <a:latin typeface="American Typewriter" panose="02090604020004020304" pitchFamily="18" charset="77"/>
                <a:ea typeface="Aptos" panose="020B0004020202020204" pitchFamily="34" charset="0"/>
                <a:cs typeface="Times New Roman" panose="02020603050405020304" pitchFamily="18" charset="0"/>
              </a:rPr>
              <a:t>:</a:t>
            </a:r>
          </a:p>
          <a:p>
            <a:pPr marL="0" marR="0" algn="ctr">
              <a:lnSpc>
                <a:spcPct val="115000"/>
              </a:lnSpc>
              <a:spcBef>
                <a:spcPts val="0"/>
              </a:spcBef>
              <a:spcAft>
                <a:spcPts val="0"/>
              </a:spcAft>
            </a:pPr>
            <a:endPar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000" kern="100" dirty="0">
                <a:effectLst/>
                <a:latin typeface="American Typewriter" panose="02090604020004020304" pitchFamily="18" charset="77"/>
                <a:ea typeface="Aptos" panose="020B0004020202020204" pitchFamily="34" charset="0"/>
                <a:cs typeface="Times New Roman" panose="02020603050405020304" pitchFamily="18" charset="0"/>
              </a:rPr>
              <a:t>Plans are underway for a meaningful Gospel Concert to be held early September or late October 2026.  This event is being planned as an opportunity for our organization to come together in worship, fellowship, and celebration through uplifting gospel music.   As we begin preparing, we are seeking recommendations for talented gospel groups that would help create a joyful and spirit-filled experience for all in attendance.  Further details (proposed location, rental costs, security and fee/charge) are under consideration.  Members are invited to share the names and contact information of gospel groups they are familiar with, along with helpful details about their ministry, music style, availability and past performances.  Please give your information to Chairperson Drexelaire Josephine Session or any of the committee members.  Thank you for helping us plan a concert that will bless our organization and the wider community.</a:t>
            </a:r>
          </a:p>
          <a:p>
            <a:endParaRPr lang="en-US" dirty="0"/>
          </a:p>
        </p:txBody>
      </p:sp>
      <p:sp>
        <p:nvSpPr>
          <p:cNvPr id="17" name="TextBox 16">
            <a:extLst>
              <a:ext uri="{FF2B5EF4-FFF2-40B4-BE49-F238E27FC236}">
                <a16:creationId xmlns:a16="http://schemas.microsoft.com/office/drawing/2014/main" id="{81A98166-B622-F5CE-0D7A-0013BF2D3A14}"/>
              </a:ext>
            </a:extLst>
          </p:cNvPr>
          <p:cNvSpPr txBox="1"/>
          <p:nvPr/>
        </p:nvSpPr>
        <p:spPr>
          <a:xfrm>
            <a:off x="119975" y="4848604"/>
            <a:ext cx="6679647" cy="1883272"/>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100" b="1" u="sng" kern="100" dirty="0">
                <a:effectLst/>
                <a:latin typeface="Arial" panose="020B0604020202020204" pitchFamily="34" charset="0"/>
                <a:ea typeface="Aptos" panose="020B0004020202020204" pitchFamily="34" charset="0"/>
                <a:cs typeface="Times New Roman" panose="02020603050405020304" pitchFamily="18" charset="0"/>
              </a:rPr>
              <a:t>Thanksgiving Baskets:</a:t>
            </a:r>
          </a:p>
          <a:p>
            <a:pPr marL="0" marR="0" algn="ctr">
              <a:lnSpc>
                <a:spcPct val="115000"/>
              </a:lnSpc>
              <a:spcBef>
                <a:spcPts val="0"/>
              </a:spcBef>
              <a:spcAft>
                <a:spcPts val="0"/>
              </a:spcAft>
            </a:pPr>
            <a:endParaRPr lang="en-US" sz="1100" kern="100" dirty="0">
              <a:effectLst/>
              <a:latin typeface="Arial" panose="020B06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Please remember to start gathering non-perishable food items for our November </a:t>
            </a:r>
            <a:r>
              <a:rPr lang="en-US" sz="1000" b="1" kern="100" dirty="0">
                <a:effectLst/>
                <a:latin typeface="Times New Roman" panose="02020603050405020304" pitchFamily="18" charset="0"/>
                <a:ea typeface="Aptos" panose="020B0004020202020204" pitchFamily="34" charset="0"/>
                <a:cs typeface="Times New Roman" panose="02020603050405020304" pitchFamily="18" charset="0"/>
              </a:rPr>
              <a:t>Thanksgiving Basket Drive</a:t>
            </a: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  Please bring items to the </a:t>
            </a:r>
            <a:r>
              <a:rPr lang="en-US" sz="1000" b="1" kern="100" dirty="0">
                <a:effectLst/>
                <a:latin typeface="Times New Roman" panose="02020603050405020304" pitchFamily="18" charset="0"/>
                <a:ea typeface="Aptos" panose="020B0004020202020204" pitchFamily="34" charset="0"/>
                <a:cs typeface="Times New Roman" panose="02020603050405020304" pitchFamily="18" charset="0"/>
              </a:rPr>
              <a:t>November 2026 </a:t>
            </a: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meeting, along with the names of one or more needy families.  Please consider volunteering to help with sorting, packing, and distributing Thanksgiving Baskets.  The Chapter will be responsible for providing meats (turkeys and/or hams).  We will work to accommodate three to five families.  </a:t>
            </a:r>
            <a:r>
              <a:rPr lang="en-US" sz="1000" b="1" kern="100" dirty="0">
                <a:effectLst/>
                <a:latin typeface="Times New Roman" panose="02020603050405020304" pitchFamily="18" charset="0"/>
                <a:ea typeface="Aptos" panose="020B0004020202020204" pitchFamily="34" charset="0"/>
                <a:cs typeface="Times New Roman" panose="02020603050405020304" pitchFamily="18" charset="0"/>
              </a:rPr>
              <a:t>Chairperson Drexelaire Joyce Tyler-Williams</a:t>
            </a: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 will coordinate donation guidance of specific item assignments, and quantities will be shared soon. The </a:t>
            </a:r>
            <a:r>
              <a:rPr lang="en-US" sz="1000" b="1" kern="100" dirty="0">
                <a:effectLst/>
                <a:latin typeface="Times New Roman" panose="02020603050405020304" pitchFamily="18" charset="0"/>
                <a:ea typeface="Aptos" panose="020B0004020202020204" pitchFamily="34" charset="0"/>
                <a:cs typeface="Times New Roman" panose="02020603050405020304" pitchFamily="18" charset="0"/>
              </a:rPr>
              <a:t>deadline is November 21, 2026</a:t>
            </a: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 and the location is at St. Dominic Center, Morkovsky Hall, where the baskets will be assembled and distributed. As you do every year, we look forward to your overwhelming support.  Thank you in advance for your generosity, compassion, and continued commitment to serving families in need.</a:t>
            </a:r>
          </a:p>
        </p:txBody>
      </p:sp>
      <p:sp>
        <p:nvSpPr>
          <p:cNvPr id="18" name="TextBox 17">
            <a:extLst>
              <a:ext uri="{FF2B5EF4-FFF2-40B4-BE49-F238E27FC236}">
                <a16:creationId xmlns:a16="http://schemas.microsoft.com/office/drawing/2014/main" id="{0BE1AD77-2D30-9D48-B7BC-40F61B52460B}"/>
              </a:ext>
            </a:extLst>
          </p:cNvPr>
          <p:cNvSpPr txBox="1"/>
          <p:nvPr/>
        </p:nvSpPr>
        <p:spPr>
          <a:xfrm>
            <a:off x="164993" y="149592"/>
            <a:ext cx="6495206" cy="2144305"/>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050" b="1" u="sng" kern="100" dirty="0">
                <a:effectLst/>
                <a:latin typeface="American Typewriter" panose="02090604020004020304" pitchFamily="18" charset="77"/>
                <a:ea typeface="Aptos" panose="020B0004020202020204" pitchFamily="34" charset="0"/>
                <a:cs typeface="Times New Roman" panose="02020603050405020304" pitchFamily="18" charset="0"/>
              </a:rPr>
              <a:t>Senior Citizens Gala</a:t>
            </a:r>
          </a:p>
          <a:p>
            <a:pPr marL="0" marR="0" algn="ctr">
              <a:lnSpc>
                <a:spcPct val="115000"/>
              </a:lnSpc>
              <a:spcBef>
                <a:spcPts val="0"/>
              </a:spcBef>
              <a:spcAft>
                <a:spcPts val="0"/>
              </a:spcAft>
            </a:pP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050" kern="100" dirty="0">
                <a:effectLst/>
                <a:latin typeface="American Typewriter" panose="02090604020004020304" pitchFamily="18" charset="77"/>
                <a:ea typeface="Aptos" panose="020B0004020202020204" pitchFamily="34" charset="0"/>
                <a:cs typeface="Times New Roman" panose="02020603050405020304" pitchFamily="18" charset="0"/>
              </a:rPr>
              <a:t>Please start gathering items for male and female residents for our next Senior Citizens Christmas Gala.  We hope to name a Senior Citizen Center/Community soon.  Some items to consider are as follows:  Caps, t-shirts, socks, throw blankets, footies, hairbrushes, combs, Kleenex, toothbrushes/toothpaste, soap, deodorant, shawls, and games.  Socks for men must be white.  Member church groups may want to get together and bring group gifts.  Drexelaire Joan Chopp is interested in chairing this project, and Drexelaire Joyce Tyler-Williams has volunteered to assist.  Thank you to both Drexelaires.</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b="1" dirty="0"/>
          </a:p>
        </p:txBody>
      </p:sp>
      <p:cxnSp>
        <p:nvCxnSpPr>
          <p:cNvPr id="2" name="Straight Connector 1">
            <a:extLst>
              <a:ext uri="{FF2B5EF4-FFF2-40B4-BE49-F238E27FC236}">
                <a16:creationId xmlns:a16="http://schemas.microsoft.com/office/drawing/2014/main" id="{DE5462A7-476A-A32F-ADBE-C467A065E06B}"/>
              </a:ext>
            </a:extLst>
          </p:cNvPr>
          <p:cNvCxnSpPr>
            <a:cxnSpLocks/>
          </p:cNvCxnSpPr>
          <p:nvPr/>
        </p:nvCxnSpPr>
        <p:spPr>
          <a:xfrm flipV="1">
            <a:off x="212196" y="2061022"/>
            <a:ext cx="6400800" cy="16038"/>
          </a:xfrm>
          <a:prstGeom prst="line">
            <a:avLst/>
          </a:prstGeom>
          <a:ln w="38100">
            <a:solidFill>
              <a:schemeClr val="tx1"/>
            </a:solidFill>
            <a:prstDash val="sysDash"/>
          </a:ln>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6348C28F-0825-8574-8780-1A98D0C6B50C}"/>
              </a:ext>
            </a:extLst>
          </p:cNvPr>
          <p:cNvCxnSpPr>
            <a:cxnSpLocks/>
          </p:cNvCxnSpPr>
          <p:nvPr/>
        </p:nvCxnSpPr>
        <p:spPr>
          <a:xfrm flipV="1">
            <a:off x="212196" y="3577748"/>
            <a:ext cx="6400800" cy="32075"/>
          </a:xfrm>
          <a:prstGeom prst="line">
            <a:avLst/>
          </a:prstGeom>
          <a:ln w="38100">
            <a:solidFill>
              <a:schemeClr val="tx1"/>
            </a:solidFill>
            <a:prstDash val="sysDash"/>
          </a:ln>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4576ACE2-1637-A96D-C83A-04ABF429B9A6}"/>
              </a:ext>
            </a:extLst>
          </p:cNvPr>
          <p:cNvCxnSpPr>
            <a:cxnSpLocks/>
          </p:cNvCxnSpPr>
          <p:nvPr/>
        </p:nvCxnSpPr>
        <p:spPr>
          <a:xfrm flipV="1">
            <a:off x="212196" y="4816529"/>
            <a:ext cx="6400800" cy="32075"/>
          </a:xfrm>
          <a:prstGeom prst="line">
            <a:avLst/>
          </a:prstGeom>
          <a:ln w="38100">
            <a:solidFill>
              <a:schemeClr val="tx1"/>
            </a:solidFill>
            <a:prstDash val="sysDash"/>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81A7CFD-5529-AF38-21C5-882B24696969}"/>
              </a:ext>
            </a:extLst>
          </p:cNvPr>
          <p:cNvCxnSpPr>
            <a:cxnSpLocks/>
          </p:cNvCxnSpPr>
          <p:nvPr/>
        </p:nvCxnSpPr>
        <p:spPr>
          <a:xfrm flipV="1">
            <a:off x="249281" y="6787433"/>
            <a:ext cx="6400800" cy="32075"/>
          </a:xfrm>
          <a:prstGeom prst="line">
            <a:avLst/>
          </a:prstGeom>
          <a:ln w="38100">
            <a:solidFill>
              <a:schemeClr val="tx1"/>
            </a:solidFill>
            <a:prstDash val="sysDash"/>
          </a:ln>
        </p:spPr>
        <p:style>
          <a:lnRef idx="1">
            <a:schemeClr val="dk1"/>
          </a:lnRef>
          <a:fillRef idx="0">
            <a:schemeClr val="dk1"/>
          </a:fillRef>
          <a:effectRef idx="0">
            <a:schemeClr val="dk1"/>
          </a:effectRef>
          <a:fontRef idx="minor">
            <a:schemeClr val="tx1"/>
          </a:fontRef>
        </p:style>
      </p:cxnSp>
      <p:pic>
        <p:nvPicPr>
          <p:cNvPr id="4098" name="Picture 2" descr="Toiletries Products Stock Illustrations – 1,268 Toiletries Products Stock  Illustrations, Vectors &amp; Clipart - Dreamstime">
            <a:extLst>
              <a:ext uri="{FF2B5EF4-FFF2-40B4-BE49-F238E27FC236}">
                <a16:creationId xmlns:a16="http://schemas.microsoft.com/office/drawing/2014/main" id="{999D285E-8596-3796-4E6F-966DA032F3A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69811" y="77997"/>
            <a:ext cx="821817" cy="54864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ay include: A magenta-colored graphic with the word &quot;Queen&quot; in a cursive font, topped with a crown. The crown is also magenta and features a fleur-de-lis design. The image is set against a white background.">
            <a:extLst>
              <a:ext uri="{FF2B5EF4-FFF2-40B4-BE49-F238E27FC236}">
                <a16:creationId xmlns:a16="http://schemas.microsoft.com/office/drawing/2014/main" id="{F3B21681-E725-4EF5-78F8-8F5AD41225E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1905" t="28438" r="10523" b="26257"/>
          <a:stretch/>
        </p:blipFill>
        <p:spPr bwMode="auto">
          <a:xfrm>
            <a:off x="5207933" y="4267120"/>
            <a:ext cx="948076" cy="553706"/>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Canned Peas PNG, Vector, PSD, and Clipart With Transparent Background for Free Download | Pngtree">
            <a:extLst>
              <a:ext uri="{FF2B5EF4-FFF2-40B4-BE49-F238E27FC236}">
                <a16:creationId xmlns:a16="http://schemas.microsoft.com/office/drawing/2014/main" id="{646962E3-8189-8E3D-540E-8671C5FF24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409" t="22988" r="8602" b="12373"/>
          <a:stretch/>
        </p:blipFill>
        <p:spPr bwMode="auto">
          <a:xfrm>
            <a:off x="2044497" y="4859377"/>
            <a:ext cx="547131" cy="431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111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875CC926-9BEB-E54A-99B3-434B521422F4}"/>
              </a:ext>
            </a:extLst>
          </p:cNvPr>
          <p:cNvSpPr txBox="1"/>
          <p:nvPr/>
        </p:nvSpPr>
        <p:spPr>
          <a:xfrm>
            <a:off x="4406348" y="91280"/>
            <a:ext cx="2368571" cy="1822422"/>
          </a:xfrm>
          <a:prstGeom prst="rect">
            <a:avLst/>
          </a:prstGeom>
          <a:noFill/>
          <a:ln>
            <a:no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pPr algn="ct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Houston Chapter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July Meeting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endParaRPr lang="en-US" sz="11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St. Dominic Center, </a:t>
            </a:r>
          </a:p>
          <a:p>
            <a:pPr marL="0" marR="0" algn="ctr">
              <a:lnSpc>
                <a:spcPct val="115000"/>
              </a:lnSpc>
              <a:spcBef>
                <a:spcPts val="0"/>
              </a:spcBef>
              <a:spcAft>
                <a:spcPts val="0"/>
              </a:spcAf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Morkovsky Hall, Rm. 106</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endParaRPr lang="en-US" sz="5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Saturday, July 18, 2026  </a:t>
            </a:r>
            <a:endParaRPr lang="en-US" sz="1200" kern="100" dirty="0">
              <a:latin typeface="Times New Roman" panose="02020603050405020304" pitchFamily="18"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9:30 a.m.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AGENDA</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6" name="Straight Connector 15">
            <a:extLst>
              <a:ext uri="{FF2B5EF4-FFF2-40B4-BE49-F238E27FC236}">
                <a16:creationId xmlns:a16="http://schemas.microsoft.com/office/drawing/2014/main" id="{75799B23-889D-2D49-A135-D09789BF898B}"/>
              </a:ext>
            </a:extLst>
          </p:cNvPr>
          <p:cNvCxnSpPr>
            <a:cxnSpLocks/>
          </p:cNvCxnSpPr>
          <p:nvPr/>
        </p:nvCxnSpPr>
        <p:spPr>
          <a:xfrm>
            <a:off x="-1836782" y="1701430"/>
            <a:ext cx="1734566"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EE6853EA-4890-7A42-BFEE-4B702FEA2121}"/>
              </a:ext>
            </a:extLst>
          </p:cNvPr>
          <p:cNvPicPr>
            <a:picLocks noChangeAspect="1"/>
          </p:cNvPicPr>
          <p:nvPr/>
        </p:nvPicPr>
        <p:blipFill>
          <a:blip r:embed="rId3">
            <a:clrChange>
              <a:clrFrom>
                <a:srgbClr val="FFFFFF"/>
              </a:clrFrom>
              <a:clrTo>
                <a:srgbClr val="FFFFFF">
                  <a:alpha val="0"/>
                </a:srgbClr>
              </a:clrTo>
            </a:clrChange>
            <a:alphaModFix amt="20000"/>
          </a:blip>
          <a:stretch>
            <a:fillRect/>
          </a:stretch>
        </p:blipFill>
        <p:spPr>
          <a:xfrm>
            <a:off x="5233680" y="91280"/>
            <a:ext cx="583296" cy="537247"/>
          </a:xfrm>
          <a:prstGeom prst="rect">
            <a:avLst/>
          </a:prstGeom>
        </p:spPr>
      </p:pic>
      <p:cxnSp>
        <p:nvCxnSpPr>
          <p:cNvPr id="17" name="Straight Connector 16">
            <a:extLst>
              <a:ext uri="{FF2B5EF4-FFF2-40B4-BE49-F238E27FC236}">
                <a16:creationId xmlns:a16="http://schemas.microsoft.com/office/drawing/2014/main" id="{3A0BEEB5-EB2F-1541-AE84-F0F34B7CCFA8}"/>
              </a:ext>
            </a:extLst>
          </p:cNvPr>
          <p:cNvCxnSpPr>
            <a:cxnSpLocks/>
          </p:cNvCxnSpPr>
          <p:nvPr/>
        </p:nvCxnSpPr>
        <p:spPr>
          <a:xfrm flipH="1">
            <a:off x="4442110" y="-65274"/>
            <a:ext cx="28241" cy="9274548"/>
          </a:xfrm>
          <a:prstGeom prst="line">
            <a:avLst/>
          </a:prstGeom>
          <a:ln w="19050">
            <a:prstDash val="dash"/>
          </a:ln>
        </p:spPr>
        <p:style>
          <a:lnRef idx="1">
            <a:schemeClr val="dk1"/>
          </a:lnRef>
          <a:fillRef idx="0">
            <a:schemeClr val="dk1"/>
          </a:fillRef>
          <a:effectRef idx="0">
            <a:schemeClr val="dk1"/>
          </a:effectRef>
          <a:fontRef idx="minor">
            <a:schemeClr val="tx1"/>
          </a:fontRef>
        </p:style>
      </p:cxnSp>
      <p:pic>
        <p:nvPicPr>
          <p:cNvPr id="48" name="Picture 47">
            <a:extLst>
              <a:ext uri="{FF2B5EF4-FFF2-40B4-BE49-F238E27FC236}">
                <a16:creationId xmlns:a16="http://schemas.microsoft.com/office/drawing/2014/main" id="{DCBDAC3F-7B6A-E245-91F8-640526DB2F52}"/>
              </a:ext>
            </a:extLst>
          </p:cNvPr>
          <p:cNvPicPr>
            <a:picLocks noChangeAspect="1"/>
          </p:cNvPicPr>
          <p:nvPr/>
        </p:nvPicPr>
        <p:blipFill>
          <a:blip r:embed="rId4"/>
          <a:stretch>
            <a:fillRect/>
          </a:stretch>
        </p:blipFill>
        <p:spPr>
          <a:xfrm>
            <a:off x="94997" y="3425468"/>
            <a:ext cx="2193198" cy="1640186"/>
          </a:xfrm>
          <a:prstGeom prst="rect">
            <a:avLst/>
          </a:prstGeom>
        </p:spPr>
      </p:pic>
      <p:cxnSp>
        <p:nvCxnSpPr>
          <p:cNvPr id="50" name="Straight Connector 49">
            <a:extLst>
              <a:ext uri="{FF2B5EF4-FFF2-40B4-BE49-F238E27FC236}">
                <a16:creationId xmlns:a16="http://schemas.microsoft.com/office/drawing/2014/main" id="{DCE61C51-E436-7848-BDAA-62C93D913017}"/>
              </a:ext>
            </a:extLst>
          </p:cNvPr>
          <p:cNvCxnSpPr>
            <a:cxnSpLocks/>
          </p:cNvCxnSpPr>
          <p:nvPr/>
        </p:nvCxnSpPr>
        <p:spPr>
          <a:xfrm>
            <a:off x="-2461772" y="2688063"/>
            <a:ext cx="2062738" cy="0"/>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C942BC52-0E4C-CA43-987B-FA1E3B882113}"/>
              </a:ext>
            </a:extLst>
          </p:cNvPr>
          <p:cNvCxnSpPr>
            <a:cxnSpLocks/>
          </p:cNvCxnSpPr>
          <p:nvPr/>
        </p:nvCxnSpPr>
        <p:spPr>
          <a:xfrm>
            <a:off x="174080" y="7364568"/>
            <a:ext cx="2732035" cy="0"/>
          </a:xfrm>
          <a:prstGeom prst="line">
            <a:avLst/>
          </a:prstGeom>
          <a:ln w="19050">
            <a:prstDash val="dash"/>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136BC022-F0C5-A74B-8E58-47B09308610B}"/>
              </a:ext>
            </a:extLst>
          </p:cNvPr>
          <p:cNvSpPr txBox="1"/>
          <p:nvPr/>
        </p:nvSpPr>
        <p:spPr>
          <a:xfrm>
            <a:off x="4518226" y="1913702"/>
            <a:ext cx="2256627" cy="6949440"/>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Call to Order</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Opening Ceremonies</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Welcome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Opening Prayer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Roll call/Sign-in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Adoption of Agenda</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Minutes</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Correspondence</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Report of Financial Officers</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Financial Secretary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Treasurer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Unfinished Business</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Presentation Charity Ball Committee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Membership Committee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Convention Bus Trip</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Convention 2026</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Ways &amp; Means Committee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Empower Wellness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Operating Budget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Battered/Homeless/   Abused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Strategic Planning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New Business</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Report document-Ways &amp; Means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Presentation Ball – Draft format 2026</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Thanksgiving Baskets - 2026</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574675" marR="0" lvl="1" indent="-228600">
              <a:lnSpc>
                <a:spcPct val="115000"/>
              </a:lnSpc>
              <a:spcBef>
                <a:spcPts val="0"/>
              </a:spcBef>
              <a:spcAft>
                <a:spcPts val="0"/>
              </a:spcAft>
              <a:buFont typeface="+mj-lt"/>
              <a:buAutoNum type="alphaLcPeriod"/>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Senior Citizens Christmas Gala -2026</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Good of the Order</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Announcements</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Closing Prayer</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romanUcPeriod"/>
            </a:pP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Adjournment</a:t>
            </a:r>
            <a:endParaRPr lang="en-US" sz="1100" b="1"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15000"/>
              </a:lnSpc>
              <a:spcBef>
                <a:spcPts val="0"/>
              </a:spcBef>
              <a:spcAft>
                <a:spcPts val="0"/>
              </a:spcAft>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51" name="Straight Connector 50">
            <a:extLst>
              <a:ext uri="{FF2B5EF4-FFF2-40B4-BE49-F238E27FC236}">
                <a16:creationId xmlns:a16="http://schemas.microsoft.com/office/drawing/2014/main" id="{249782C7-3493-6046-A186-836FFF124391}"/>
              </a:ext>
            </a:extLst>
          </p:cNvPr>
          <p:cNvCxnSpPr>
            <a:cxnSpLocks/>
          </p:cNvCxnSpPr>
          <p:nvPr/>
        </p:nvCxnSpPr>
        <p:spPr>
          <a:xfrm>
            <a:off x="2399565" y="3459990"/>
            <a:ext cx="5058" cy="3019498"/>
          </a:xfrm>
          <a:prstGeom prst="line">
            <a:avLst/>
          </a:prstGeom>
          <a:ln w="19050">
            <a:prstDash val="dash"/>
          </a:ln>
        </p:spPr>
        <p:style>
          <a:lnRef idx="1">
            <a:schemeClr val="dk1"/>
          </a:lnRef>
          <a:fillRef idx="0">
            <a:schemeClr val="dk1"/>
          </a:fillRef>
          <a:effectRef idx="0">
            <a:schemeClr val="dk1"/>
          </a:effectRef>
          <a:fontRef idx="minor">
            <a:schemeClr val="tx1"/>
          </a:fontRef>
        </p:style>
      </p:cxnSp>
      <p:pic>
        <p:nvPicPr>
          <p:cNvPr id="29" name="Picture 28">
            <a:extLst>
              <a:ext uri="{FF2B5EF4-FFF2-40B4-BE49-F238E27FC236}">
                <a16:creationId xmlns:a16="http://schemas.microsoft.com/office/drawing/2014/main" id="{5824F210-BD86-C44C-B384-F203D6A4AB9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2422946" y="3353582"/>
            <a:ext cx="1756168" cy="1481722"/>
          </a:xfrm>
          <a:prstGeom prst="rect">
            <a:avLst/>
          </a:prstGeom>
        </p:spPr>
      </p:pic>
      <p:pic>
        <p:nvPicPr>
          <p:cNvPr id="1030" name="Picture 6" descr="Happy Birthday Flag Banner Clip Art Png - Birthday Banner Clip Art  Transparent Png (#5810725) - PinClipart">
            <a:extLst>
              <a:ext uri="{FF2B5EF4-FFF2-40B4-BE49-F238E27FC236}">
                <a16:creationId xmlns:a16="http://schemas.microsoft.com/office/drawing/2014/main" id="{EFADCBFB-056B-284C-A1E8-0AF430BA1BA1}"/>
              </a:ext>
            </a:extLst>
          </p:cNvPr>
          <p:cNvPicPr>
            <a:picLocks noChangeAspect="1" noChangeArrowheads="1"/>
          </p:cNvPicPr>
          <p:nvPr/>
        </p:nvPicPr>
        <p:blipFill>
          <a:blip r:embed="rId7">
            <a:clrChange>
              <a:clrFrom>
                <a:srgbClr val="EEEEEE"/>
              </a:clrFrom>
              <a:clrTo>
                <a:srgbClr val="EEEEEE">
                  <a:alpha val="0"/>
                </a:srgbClr>
              </a:clrTo>
            </a:clrChange>
            <a:extLst>
              <a:ext uri="{28A0092B-C50C-407E-A947-70E740481C1C}">
                <a14:useLocalDpi xmlns:a14="http://schemas.microsoft.com/office/drawing/2010/main" val="0"/>
              </a:ext>
            </a:extLst>
          </a:blip>
          <a:srcRect/>
          <a:stretch>
            <a:fillRect/>
          </a:stretch>
        </p:blipFill>
        <p:spPr bwMode="auto">
          <a:xfrm>
            <a:off x="2906115" y="5044639"/>
            <a:ext cx="603098" cy="243086"/>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48E68040-171F-F795-C5B5-53303C7CA88E}"/>
              </a:ext>
            </a:extLst>
          </p:cNvPr>
          <p:cNvSpPr txBox="1"/>
          <p:nvPr/>
        </p:nvSpPr>
        <p:spPr>
          <a:xfrm>
            <a:off x="2129044" y="4255964"/>
            <a:ext cx="2341307" cy="861774"/>
          </a:xfrm>
          <a:prstGeom prst="rect">
            <a:avLst/>
          </a:prstGeom>
          <a:noFill/>
        </p:spPr>
        <p:txBody>
          <a:bodyPr wrap="square" rtlCol="0">
            <a:spAutoFit/>
          </a:bodyPr>
          <a:lstStyle/>
          <a:p>
            <a:pPr algn="ctr"/>
            <a:r>
              <a:rPr lang="en-US" sz="1000" dirty="0"/>
              <a:t>Daisy Young -7/2</a:t>
            </a:r>
          </a:p>
          <a:p>
            <a:pPr algn="ctr"/>
            <a:r>
              <a:rPr lang="en-US" sz="1000" dirty="0"/>
              <a:t>Karen Williams – 7/16</a:t>
            </a:r>
          </a:p>
          <a:p>
            <a:pPr algn="ctr"/>
            <a:r>
              <a:rPr lang="en-US" sz="1000" dirty="0"/>
              <a:t>Kim Charles-Salinas – 7/17</a:t>
            </a:r>
          </a:p>
          <a:p>
            <a:pPr algn="ctr"/>
            <a:r>
              <a:rPr lang="en-US" sz="1000" dirty="0"/>
              <a:t>Marie Ledet – 7/18</a:t>
            </a:r>
          </a:p>
          <a:p>
            <a:pPr algn="ctr"/>
            <a:r>
              <a:rPr lang="en-US" sz="1000" dirty="0"/>
              <a:t>Joy Leveston – 7/19</a:t>
            </a:r>
          </a:p>
        </p:txBody>
      </p:sp>
      <p:sp>
        <p:nvSpPr>
          <p:cNvPr id="52" name="TextBox 51">
            <a:extLst>
              <a:ext uri="{FF2B5EF4-FFF2-40B4-BE49-F238E27FC236}">
                <a16:creationId xmlns:a16="http://schemas.microsoft.com/office/drawing/2014/main" id="{66F0D142-C02D-52A1-5C81-2844BF8D8709}"/>
              </a:ext>
            </a:extLst>
          </p:cNvPr>
          <p:cNvSpPr txBox="1"/>
          <p:nvPr/>
        </p:nvSpPr>
        <p:spPr>
          <a:xfrm>
            <a:off x="2131006" y="5226398"/>
            <a:ext cx="2283916" cy="1323439"/>
          </a:xfrm>
          <a:prstGeom prst="rect">
            <a:avLst/>
          </a:prstGeom>
          <a:noFill/>
        </p:spPr>
        <p:txBody>
          <a:bodyPr wrap="square" rtlCol="0">
            <a:spAutoFit/>
          </a:bodyPr>
          <a:lstStyle/>
          <a:p>
            <a:pPr algn="ctr"/>
            <a:r>
              <a:rPr lang="en-US" sz="1000" dirty="0"/>
              <a:t>Nola Hines- 8/1</a:t>
            </a:r>
          </a:p>
          <a:p>
            <a:pPr algn="ctr"/>
            <a:r>
              <a:rPr lang="en-US" sz="1000" dirty="0"/>
              <a:t>Isadora Arzu - 8/2</a:t>
            </a:r>
          </a:p>
          <a:p>
            <a:pPr algn="ctr"/>
            <a:r>
              <a:rPr lang="en-US" sz="1000" dirty="0"/>
              <a:t>Claire Shynett – 8/12</a:t>
            </a:r>
          </a:p>
          <a:p>
            <a:pPr algn="ctr"/>
            <a:r>
              <a:rPr lang="en-US" sz="1000" dirty="0"/>
              <a:t>Quida Thornton- 8/14</a:t>
            </a:r>
          </a:p>
          <a:p>
            <a:pPr algn="ctr"/>
            <a:r>
              <a:rPr lang="en-US" sz="1000" dirty="0"/>
              <a:t>Elizabeth Owens -8/16</a:t>
            </a:r>
          </a:p>
          <a:p>
            <a:pPr algn="ctr"/>
            <a:r>
              <a:rPr lang="en-US" sz="1000" dirty="0"/>
              <a:t>Bobbie Perkins-8/27</a:t>
            </a:r>
          </a:p>
          <a:p>
            <a:pPr algn="ctr"/>
            <a:r>
              <a:rPr lang="en-US" sz="1000" dirty="0"/>
              <a:t>Ngozi D. Mbue – 8/23</a:t>
            </a:r>
          </a:p>
          <a:p>
            <a:pPr algn="ctr"/>
            <a:r>
              <a:rPr lang="en-US" sz="1000" dirty="0"/>
              <a:t>Lavonne Campbell-8/28</a:t>
            </a:r>
          </a:p>
        </p:txBody>
      </p:sp>
      <p:pic>
        <p:nvPicPr>
          <p:cNvPr id="1026" name="Picture 2" descr="Beautiful Peonies 90th Birthday GIF">
            <a:extLst>
              <a:ext uri="{FF2B5EF4-FFF2-40B4-BE49-F238E27FC236}">
                <a16:creationId xmlns:a16="http://schemas.microsoft.com/office/drawing/2014/main" id="{B193E782-2A9E-AF0E-F6BE-F900C86E6E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252" y="10565047"/>
            <a:ext cx="247332" cy="2473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a:extLst>
              <a:ext uri="{FF2B5EF4-FFF2-40B4-BE49-F238E27FC236}">
                <a16:creationId xmlns:a16="http://schemas.microsoft.com/office/drawing/2014/main" id="{B4D9B9DD-3E93-92B7-A159-54FA5BE38040}"/>
              </a:ext>
            </a:extLst>
          </p:cNvPr>
          <p:cNvGraphicFramePr>
            <a:graphicFrameLocks noGrp="1"/>
          </p:cNvGraphicFramePr>
          <p:nvPr>
            <p:extLst>
              <p:ext uri="{D42A27DB-BD31-4B8C-83A1-F6EECF244321}">
                <p14:modId xmlns:p14="http://schemas.microsoft.com/office/powerpoint/2010/main" val="905095286"/>
              </p:ext>
            </p:extLst>
          </p:nvPr>
        </p:nvGraphicFramePr>
        <p:xfrm>
          <a:off x="83147" y="6750914"/>
          <a:ext cx="4213930" cy="1898523"/>
        </p:xfrm>
        <a:graphic>
          <a:graphicData uri="http://schemas.openxmlformats.org/drawingml/2006/table">
            <a:tbl>
              <a:tblPr firstRow="1" firstCol="1" bandRow="1">
                <a:tableStyleId>{5C22544A-7EE6-4342-B048-85BDC9FD1C3A}</a:tableStyleId>
              </a:tblPr>
              <a:tblGrid>
                <a:gridCol w="810916">
                  <a:extLst>
                    <a:ext uri="{9D8B030D-6E8A-4147-A177-3AD203B41FA5}">
                      <a16:colId xmlns:a16="http://schemas.microsoft.com/office/drawing/2014/main" val="2797448235"/>
                    </a:ext>
                  </a:extLst>
                </a:gridCol>
                <a:gridCol w="1259328">
                  <a:extLst>
                    <a:ext uri="{9D8B030D-6E8A-4147-A177-3AD203B41FA5}">
                      <a16:colId xmlns:a16="http://schemas.microsoft.com/office/drawing/2014/main" val="2134155097"/>
                    </a:ext>
                  </a:extLst>
                </a:gridCol>
                <a:gridCol w="2143686">
                  <a:extLst>
                    <a:ext uri="{9D8B030D-6E8A-4147-A177-3AD203B41FA5}">
                      <a16:colId xmlns:a16="http://schemas.microsoft.com/office/drawing/2014/main" val="2283182632"/>
                    </a:ext>
                  </a:extLst>
                </a:gridCol>
              </a:tblGrid>
              <a:tr h="0">
                <a:tc>
                  <a:txBody>
                    <a:bodyPr/>
                    <a:lstStyle/>
                    <a:p>
                      <a:pPr marL="0" marR="0">
                        <a:lnSpc>
                          <a:spcPct val="115000"/>
                        </a:lnSpc>
                        <a:spcBef>
                          <a:spcPts val="0"/>
                        </a:spcBef>
                        <a:spcAft>
                          <a:spcPts val="0"/>
                        </a:spcAft>
                      </a:pPr>
                      <a:r>
                        <a:rPr lang="en-US" sz="1000" kern="100" dirty="0">
                          <a:effectLst/>
                        </a:rPr>
                        <a:t>Meeting Date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1000" kern="100" dirty="0">
                          <a:effectLst/>
                        </a:rPr>
                        <a:t>Refreshment Group</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1000" kern="100" dirty="0">
                          <a:effectLst/>
                        </a:rPr>
                        <a:t>Meeting Location/Room#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extLst>
                  <a:ext uri="{0D108BD9-81ED-4DB2-BD59-A6C34878D82A}">
                    <a16:rowId xmlns:a16="http://schemas.microsoft.com/office/drawing/2014/main" val="3987941281"/>
                  </a:ext>
                </a:extLst>
              </a:tr>
              <a:tr h="307645">
                <a:tc>
                  <a:txBody>
                    <a:bodyPr/>
                    <a:lstStyle/>
                    <a:p>
                      <a:pPr marL="0" marR="0">
                        <a:lnSpc>
                          <a:spcPct val="115000"/>
                        </a:lnSpc>
                        <a:spcBef>
                          <a:spcPts val="0"/>
                        </a:spcBef>
                        <a:spcAft>
                          <a:spcPts val="0"/>
                        </a:spcAft>
                      </a:pPr>
                      <a:r>
                        <a:rPr lang="en-US" sz="1000" kern="100">
                          <a:effectLst/>
                        </a:rPr>
                        <a:t>July 18, 2026</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1000" kern="100" dirty="0">
                          <a:effectLst/>
                        </a:rPr>
                        <a:t>St. Benedict the Abbot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900" kern="100" dirty="0">
                          <a:effectLst/>
                        </a:rPr>
                        <a:t>St. Dominic Ctr. – 2401 Holcombe Blvd., Morkovsky Hall, Room 106</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extLst>
                  <a:ext uri="{0D108BD9-81ED-4DB2-BD59-A6C34878D82A}">
                    <a16:rowId xmlns:a16="http://schemas.microsoft.com/office/drawing/2014/main" val="3347186266"/>
                  </a:ext>
                </a:extLst>
              </a:tr>
              <a:tr h="358950">
                <a:tc>
                  <a:txBody>
                    <a:bodyPr/>
                    <a:lstStyle/>
                    <a:p>
                      <a:pPr marL="0" marR="0">
                        <a:lnSpc>
                          <a:spcPct val="115000"/>
                        </a:lnSpc>
                        <a:spcBef>
                          <a:spcPts val="0"/>
                        </a:spcBef>
                        <a:spcAft>
                          <a:spcPts val="0"/>
                        </a:spcAft>
                      </a:pPr>
                      <a:r>
                        <a:rPr lang="en-US" sz="1000" kern="100" dirty="0">
                          <a:effectLst/>
                        </a:rPr>
                        <a:t>September 19, 2026</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1000" kern="100" dirty="0">
                          <a:effectLst/>
                        </a:rPr>
                        <a:t>Our Mother of Mercy; St. Monica; St. Rose of Lima</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900" kern="100" dirty="0">
                          <a:effectLst/>
                        </a:rPr>
                        <a:t>St. Francis Xavier Catholic Church,             4600 Reed Rd.</a:t>
                      </a:r>
                    </a:p>
                    <a:p>
                      <a:pPr marL="0" marR="0">
                        <a:lnSpc>
                          <a:spcPct val="115000"/>
                        </a:lnSpc>
                        <a:spcBef>
                          <a:spcPts val="0"/>
                        </a:spcBef>
                        <a:spcAft>
                          <a:spcPts val="0"/>
                        </a:spcAft>
                      </a:pPr>
                      <a:r>
                        <a:rPr lang="en-US" sz="900" kern="100" dirty="0">
                          <a:effectLst/>
                        </a:rPr>
                        <a:t>Father Harris Hall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extLst>
                  <a:ext uri="{0D108BD9-81ED-4DB2-BD59-A6C34878D82A}">
                    <a16:rowId xmlns:a16="http://schemas.microsoft.com/office/drawing/2014/main" val="2889857243"/>
                  </a:ext>
                </a:extLst>
              </a:tr>
              <a:tr h="0">
                <a:tc>
                  <a:txBody>
                    <a:bodyPr/>
                    <a:lstStyle/>
                    <a:p>
                      <a:pPr marL="0" marR="0">
                        <a:lnSpc>
                          <a:spcPct val="115000"/>
                        </a:lnSpc>
                        <a:spcBef>
                          <a:spcPts val="0"/>
                        </a:spcBef>
                        <a:spcAft>
                          <a:spcPts val="0"/>
                        </a:spcAft>
                      </a:pPr>
                      <a:r>
                        <a:rPr lang="en-US" sz="1000" kern="100" dirty="0">
                          <a:effectLst/>
                        </a:rPr>
                        <a:t>November 21, 2026</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1000" kern="100" dirty="0">
                          <a:effectLst/>
                        </a:rPr>
                        <a:t>St. Philip Neri; St. Peter the Apostle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tc>
                  <a:txBody>
                    <a:bodyPr/>
                    <a:lstStyle/>
                    <a:p>
                      <a:pPr marL="0" marR="0">
                        <a:lnSpc>
                          <a:spcPct val="115000"/>
                        </a:lnSpc>
                        <a:spcBef>
                          <a:spcPts val="0"/>
                        </a:spcBef>
                        <a:spcAft>
                          <a:spcPts val="0"/>
                        </a:spcAft>
                      </a:pPr>
                      <a:r>
                        <a:rPr lang="en-US" sz="900" kern="100" dirty="0">
                          <a:effectLst/>
                        </a:rPr>
                        <a:t>St. Dominic Ctr. – 2401 Holcombe Blvd., Morkovsky Hall, Room 104</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323" marR="68323" marT="0" marB="0"/>
                </a:tc>
                <a:extLst>
                  <a:ext uri="{0D108BD9-81ED-4DB2-BD59-A6C34878D82A}">
                    <a16:rowId xmlns:a16="http://schemas.microsoft.com/office/drawing/2014/main" val="2488062200"/>
                  </a:ext>
                </a:extLst>
              </a:tr>
              <a:tr h="0">
                <a:tc>
                  <a:txBody>
                    <a:bodyPr/>
                    <a:lstStyle/>
                    <a:p>
                      <a:pPr marL="0" marR="0">
                        <a:lnSpc>
                          <a:spcPct val="115000"/>
                        </a:lnSpc>
                        <a:spcBef>
                          <a:spcPts val="0"/>
                        </a:spcBef>
                        <a:spcAft>
                          <a:spcPts val="0"/>
                        </a:spcAft>
                      </a:pPr>
                      <a:r>
                        <a:rPr lang="en-US" sz="1050" kern="100" dirty="0">
                          <a:effectLst/>
                          <a:latin typeface="+mn-lt"/>
                          <a:ea typeface="Aptos" panose="020B0004020202020204" pitchFamily="34" charset="0"/>
                          <a:cs typeface="Times New Roman" panose="02020603050405020304" pitchFamily="18" charset="0"/>
                        </a:rPr>
                        <a:t>January 16, 2027</a:t>
                      </a:r>
                    </a:p>
                  </a:txBody>
                  <a:tcPr marL="68323" marR="68323" marT="0" marB="0"/>
                </a:tc>
                <a:tc>
                  <a:txBody>
                    <a:bodyPr/>
                    <a:lstStyle/>
                    <a:p>
                      <a:pPr marL="0" marR="0" algn="ctr">
                        <a:lnSpc>
                          <a:spcPct val="115000"/>
                        </a:lnSpc>
                        <a:spcBef>
                          <a:spcPts val="0"/>
                        </a:spcBef>
                        <a:spcAft>
                          <a:spcPts val="0"/>
                        </a:spcAft>
                      </a:pPr>
                      <a:r>
                        <a:rPr lang="en-US" sz="1200" kern="100" dirty="0">
                          <a:effectLst/>
                          <a:latin typeface="+mn-lt"/>
                          <a:ea typeface="Aptos" panose="020B0004020202020204" pitchFamily="34" charset="0"/>
                          <a:cs typeface="Times New Roman" panose="02020603050405020304" pitchFamily="18" charset="0"/>
                        </a:rPr>
                        <a:t>TBA</a:t>
                      </a:r>
                    </a:p>
                  </a:txBody>
                  <a:tcPr marL="68323" marR="68323" marT="0" marB="0"/>
                </a:tc>
                <a:tc>
                  <a:txBody>
                    <a:bodyPr/>
                    <a:lstStyle/>
                    <a:p>
                      <a:pPr marL="0" marR="0" algn="ctr">
                        <a:lnSpc>
                          <a:spcPct val="115000"/>
                        </a:lnSpc>
                        <a:spcBef>
                          <a:spcPts val="0"/>
                        </a:spcBef>
                        <a:spcAft>
                          <a:spcPts val="0"/>
                        </a:spcAft>
                      </a:pPr>
                      <a:r>
                        <a:rPr lang="en-US" sz="1200" kern="100" dirty="0">
                          <a:effectLst/>
                          <a:latin typeface="+mn-lt"/>
                          <a:ea typeface="Aptos" panose="020B0004020202020204" pitchFamily="34" charset="0"/>
                          <a:cs typeface="Times New Roman" panose="02020603050405020304" pitchFamily="18" charset="0"/>
                        </a:rPr>
                        <a:t>TBA</a:t>
                      </a:r>
                    </a:p>
                  </a:txBody>
                  <a:tcPr marL="68323" marR="68323" marT="0" marB="0"/>
                </a:tc>
                <a:extLst>
                  <a:ext uri="{0D108BD9-81ED-4DB2-BD59-A6C34878D82A}">
                    <a16:rowId xmlns:a16="http://schemas.microsoft.com/office/drawing/2014/main" val="550701912"/>
                  </a:ext>
                </a:extLst>
              </a:tr>
            </a:tbl>
          </a:graphicData>
        </a:graphic>
      </p:graphicFrame>
      <p:sp>
        <p:nvSpPr>
          <p:cNvPr id="15" name="TextBox 14">
            <a:extLst>
              <a:ext uri="{FF2B5EF4-FFF2-40B4-BE49-F238E27FC236}">
                <a16:creationId xmlns:a16="http://schemas.microsoft.com/office/drawing/2014/main" id="{28BD680F-CA3D-77F1-1DA5-087C2CECC791}"/>
              </a:ext>
            </a:extLst>
          </p:cNvPr>
          <p:cNvSpPr txBox="1"/>
          <p:nvPr/>
        </p:nvSpPr>
        <p:spPr>
          <a:xfrm>
            <a:off x="-281051" y="6472219"/>
            <a:ext cx="4588463" cy="261610"/>
          </a:xfrm>
          <a:prstGeom prst="rect">
            <a:avLst/>
          </a:prstGeom>
          <a:noFill/>
        </p:spPr>
        <p:txBody>
          <a:bodyPr wrap="square" rtlCol="0">
            <a:spAutoFit/>
          </a:bodyPr>
          <a:lstStyle/>
          <a:p>
            <a:pPr algn="ctr"/>
            <a:r>
              <a:rPr lang="en-US" sz="1100" b="1" dirty="0"/>
              <a:t>NEXT MEETING and Refreshment Dates:</a:t>
            </a:r>
          </a:p>
        </p:txBody>
      </p:sp>
      <p:cxnSp>
        <p:nvCxnSpPr>
          <p:cNvPr id="41" name="Straight Connector 40">
            <a:extLst>
              <a:ext uri="{FF2B5EF4-FFF2-40B4-BE49-F238E27FC236}">
                <a16:creationId xmlns:a16="http://schemas.microsoft.com/office/drawing/2014/main" id="{1F153F90-60A8-5C29-321D-4EACB13E5038}"/>
              </a:ext>
            </a:extLst>
          </p:cNvPr>
          <p:cNvCxnSpPr>
            <a:cxnSpLocks/>
          </p:cNvCxnSpPr>
          <p:nvPr/>
        </p:nvCxnSpPr>
        <p:spPr>
          <a:xfrm>
            <a:off x="684674" y="6472219"/>
            <a:ext cx="4038797" cy="0"/>
          </a:xfrm>
          <a:prstGeom prst="line">
            <a:avLst/>
          </a:prstGeom>
          <a:ln w="19050">
            <a:noFill/>
            <a:prstDash val="dash"/>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36BF8D20-7618-5B27-3B03-3B5E756F69B2}"/>
              </a:ext>
            </a:extLst>
          </p:cNvPr>
          <p:cNvSpPr txBox="1"/>
          <p:nvPr/>
        </p:nvSpPr>
        <p:spPr>
          <a:xfrm>
            <a:off x="79625" y="299049"/>
            <a:ext cx="2087127" cy="1749710"/>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100" b="1" u="sng" kern="100" dirty="0">
                <a:effectLst/>
                <a:latin typeface="American Typewriter" panose="02090604020004020304" pitchFamily="18" charset="77"/>
                <a:ea typeface="Aptos" panose="020B0004020202020204" pitchFamily="34" charset="0"/>
                <a:cs typeface="Times New Roman" panose="02020603050405020304" pitchFamily="18" charset="0"/>
              </a:rPr>
              <a:t>Youth Awareness/Education</a:t>
            </a:r>
            <a:r>
              <a:rPr lang="en-US" sz="1100" b="1" u="sng"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0" marR="0" algn="ctr">
              <a:lnSpc>
                <a:spcPct val="115000"/>
              </a:lnSpc>
              <a:spcBef>
                <a:spcPts val="0"/>
              </a:spcBef>
              <a:spcAft>
                <a:spcPts val="0"/>
              </a:spcAft>
            </a:pPr>
            <a:endParaRPr lang="en-US" sz="5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just">
              <a:lnSpc>
                <a:spcPct val="115000"/>
              </a:lnSpc>
              <a:spcBef>
                <a:spcPts val="0"/>
              </a:spcBef>
              <a:spcAft>
                <a:spcPts val="0"/>
              </a:spcAft>
            </a:pPr>
            <a:r>
              <a:rPr lang="en-US" sz="1000" kern="100" dirty="0">
                <a:effectLst/>
                <a:latin typeface="Times New Roman" panose="02020603050405020304" pitchFamily="18" charset="0"/>
                <a:ea typeface="Aptos" panose="020B0004020202020204" pitchFamily="34" charset="0"/>
                <a:cs typeface="Times New Roman" panose="02020603050405020304" pitchFamily="18" charset="0"/>
              </a:rPr>
              <a:t>Please continue to bring new books for newborns through high school to meetings through September 2026.  Please give your book donations to </a:t>
            </a:r>
            <a:r>
              <a:rPr lang="en-US" sz="1000" b="1" kern="100" dirty="0">
                <a:effectLst/>
                <a:latin typeface="Times New Roman" panose="02020603050405020304" pitchFamily="18" charset="0"/>
                <a:ea typeface="Aptos" panose="020B0004020202020204" pitchFamily="34" charset="0"/>
                <a:cs typeface="Times New Roman" panose="02020603050405020304" pitchFamily="18" charset="0"/>
              </a:rPr>
              <a:t>Drexelaire Angela Duplechain.</a:t>
            </a:r>
            <a:endParaRPr lang="en-US" sz="10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2050" name="Picture 2" descr="Happy cartoon little kids sitting on stack of books clipart. Stick figure  children with pile of books. Doodle preschool kids clipart">
            <a:extLst>
              <a:ext uri="{FF2B5EF4-FFF2-40B4-BE49-F238E27FC236}">
                <a16:creationId xmlns:a16="http://schemas.microsoft.com/office/drawing/2014/main" id="{0CF613F1-9086-6DE3-6C66-FDD89C9A7842}"/>
              </a:ext>
            </a:extLst>
          </p:cNvPr>
          <p:cNvPicPr>
            <a:picLocks noChangeAspect="1" noChangeArrowheads="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t="11089" r="6582"/>
          <a:stretch/>
        </p:blipFill>
        <p:spPr bwMode="auto">
          <a:xfrm>
            <a:off x="389566" y="101524"/>
            <a:ext cx="480373" cy="4572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58AEE9C-8A06-0AC9-FAC9-5E29835A5A02}"/>
              </a:ext>
            </a:extLst>
          </p:cNvPr>
          <p:cNvSpPr txBox="1"/>
          <p:nvPr/>
        </p:nvSpPr>
        <p:spPr>
          <a:xfrm>
            <a:off x="2165455" y="101524"/>
            <a:ext cx="2315568" cy="1828800"/>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100" b="1" u="sng" kern="100" dirty="0">
                <a:effectLst/>
                <a:latin typeface="Times New Roman" panose="02020603050405020304" pitchFamily="18" charset="0"/>
                <a:ea typeface="Aptos" panose="020B0004020202020204" pitchFamily="34" charset="0"/>
                <a:cs typeface="Times New Roman" panose="02020603050405020304" pitchFamily="18" charset="0"/>
              </a:rPr>
              <a:t>National Dreams Alive/Stay at Home Tea:</a:t>
            </a:r>
          </a:p>
          <a:p>
            <a:pPr marL="0" marR="0">
              <a:lnSpc>
                <a:spcPct val="115000"/>
              </a:lnSpc>
              <a:spcBef>
                <a:spcPts val="0"/>
              </a:spcBef>
              <a:spcAft>
                <a:spcPts val="0"/>
              </a:spcAft>
            </a:pPr>
            <a:endParaRPr lang="en-US" sz="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15000"/>
              </a:lnSpc>
              <a:spcBef>
                <a:spcPts val="0"/>
              </a:spcBef>
              <a:spcAft>
                <a:spcPts val="0"/>
              </a:spcAft>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Thank you to </a:t>
            </a:r>
            <a:r>
              <a:rPr lang="en-US" sz="1050" b="1" kern="100" dirty="0">
                <a:effectLst/>
                <a:latin typeface="Times New Roman" panose="02020603050405020304" pitchFamily="18" charset="0"/>
                <a:ea typeface="Aptos" panose="020B0004020202020204" pitchFamily="34" charset="0"/>
                <a:cs typeface="Times New Roman" panose="02020603050405020304" pitchFamily="18" charset="0"/>
              </a:rPr>
              <a:t>Drexelaire Cynthia Young </a:t>
            </a: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for collecting funds at our May/June meeting for our National Dreams Alive Awards.  Please continue to support this worthy cause.  Tea bags will be mailed to members not in attendance.  </a:t>
            </a:r>
            <a:endParaRPr lang="en-US" sz="105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2052" name="Picture 4" descr="Tea Bag Clipart Stock Illustrations – 667 Tea Bag Clipart Stock  Illustrations, Vectors &amp; Clipart - Dreamstime">
            <a:extLst>
              <a:ext uri="{FF2B5EF4-FFF2-40B4-BE49-F238E27FC236}">
                <a16:creationId xmlns:a16="http://schemas.microsoft.com/office/drawing/2014/main" id="{9FDAA45B-86F2-E9DD-A554-200982D641CE}"/>
              </a:ext>
            </a:extLst>
          </p:cNvPr>
          <p:cNvPicPr>
            <a:picLocks noChangeAspect="1" noChangeArrowheads="1"/>
          </p:cNvPicPr>
          <p:nvPr/>
        </p:nvPicPr>
        <p:blipFill rotWithShape="1">
          <a:blip r:embed="rId10">
            <a:clrChange>
              <a:clrFrom>
                <a:srgbClr val="FFFFFF"/>
              </a:clrFrom>
              <a:clrTo>
                <a:srgbClr val="FFFFFF">
                  <a:alpha val="0"/>
                </a:srgbClr>
              </a:clrTo>
            </a:clrChange>
            <a:alphaModFix amt="20000"/>
            <a:extLst>
              <a:ext uri="{28A0092B-C50C-407E-A947-70E740481C1C}">
                <a14:useLocalDpi xmlns:a14="http://schemas.microsoft.com/office/drawing/2010/main" val="0"/>
              </a:ext>
            </a:extLst>
          </a:blip>
          <a:srcRect l="7726" t="16017" r="10369" b="16352"/>
          <a:stretch/>
        </p:blipFill>
        <p:spPr bwMode="auto">
          <a:xfrm>
            <a:off x="2595575" y="554672"/>
            <a:ext cx="1422984" cy="117499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AC22E86-996B-0A0F-FDD2-5B6AC6351F3D}"/>
              </a:ext>
            </a:extLst>
          </p:cNvPr>
          <p:cNvSpPr txBox="1"/>
          <p:nvPr/>
        </p:nvSpPr>
        <p:spPr>
          <a:xfrm>
            <a:off x="102593" y="1995238"/>
            <a:ext cx="4391696" cy="1371600"/>
          </a:xfrm>
          <a:prstGeom prst="rect">
            <a:avLst/>
          </a:prstGeom>
          <a:noFill/>
          <a:ln w="38100">
            <a:noFill/>
          </a:ln>
        </p:spPr>
        <p:txBody>
          <a:bodyPr wrap="square" rtlCol="0">
            <a:spAutoFit/>
          </a:bodyPr>
          <a:lstStyle/>
          <a:p>
            <a:pPr marL="0" marR="0" algn="ctr">
              <a:lnSpc>
                <a:spcPct val="115000"/>
              </a:lnSpc>
              <a:spcBef>
                <a:spcPts val="0"/>
              </a:spcBef>
              <a:spcAft>
                <a:spcPts val="0"/>
              </a:spcAft>
            </a:pPr>
            <a:r>
              <a:rPr lang="en-US" sz="1200" b="1" u="sng" kern="100" dirty="0">
                <a:effectLst/>
                <a:latin typeface="American Typewriter" panose="02090604020004020304" pitchFamily="18" charset="77"/>
                <a:ea typeface="Aptos" panose="020B0004020202020204" pitchFamily="34" charset="0"/>
                <a:cs typeface="Times New Roman" panose="02020603050405020304" pitchFamily="18" charset="0"/>
              </a:rPr>
              <a:t>Dreams Alive/Lenoir-Drexel Awards</a:t>
            </a:r>
            <a:r>
              <a:rPr lang="en-US" sz="1200" b="1" u="sng"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0" marR="0">
              <a:lnSpc>
                <a:spcPct val="115000"/>
              </a:lnSpc>
              <a:spcBef>
                <a:spcPts val="0"/>
              </a:spcBef>
              <a:spcAft>
                <a:spcPts val="0"/>
              </a:spcAft>
            </a:pPr>
            <a:endParaRPr lang="en-US" sz="600" kern="100" dirty="0">
              <a:effectLst/>
              <a:latin typeface="Aptos" panose="020B0004020202020204" pitchFamily="34" charset="0"/>
              <a:ea typeface="Aptos" panose="020B0004020202020204" pitchFamily="34" charset="0"/>
              <a:cs typeface="Times New Roman" panose="02020603050405020304" pitchFamily="18" charset="0"/>
            </a:endParaRPr>
          </a:p>
          <a:p>
            <a:pPr marR="0">
              <a:lnSpc>
                <a:spcPct val="115000"/>
              </a:lnSpc>
              <a:spcBef>
                <a:spcPts val="0"/>
              </a:spcBef>
              <a:spcAft>
                <a:spcPts val="0"/>
              </a:spcAft>
              <a:tabLst>
                <a:tab pos="3141663" algn="l"/>
              </a:tabLst>
            </a:pP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Thank you to Drexelaire Sylvia Carrier for her thorough review of the qualifications for Dreams Alive, YAL, and Lenoir Awards. The nomination deadline for these awards has been extended to </a:t>
            </a:r>
            <a:r>
              <a:rPr lang="en-US" sz="1050" u="sng" kern="100" dirty="0">
                <a:effectLst/>
                <a:latin typeface="Times New Roman" panose="02020603050405020304" pitchFamily="18" charset="0"/>
                <a:ea typeface="Aptos" panose="020B0004020202020204" pitchFamily="34" charset="0"/>
                <a:cs typeface="Times New Roman" panose="02020603050405020304" pitchFamily="18" charset="0"/>
              </a:rPr>
              <a:t>August 1, 2026.</a:t>
            </a:r>
            <a:r>
              <a:rPr lang="en-US" sz="1050" kern="100" dirty="0">
                <a:effectLst/>
                <a:latin typeface="Times New Roman" panose="02020603050405020304" pitchFamily="18" charset="0"/>
                <a:ea typeface="Aptos" panose="020B0004020202020204" pitchFamily="34" charset="0"/>
                <a:cs typeface="Times New Roman" panose="02020603050405020304" pitchFamily="18" charset="0"/>
              </a:rPr>
              <a:t>  Members are encouraged to submit the names of deserving individuals for one of these prestigious awards</a:t>
            </a:r>
            <a:r>
              <a:rPr lang="en-US" sz="11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D335BAF7-F19B-37A6-1D3E-B35EFC0C4FBC}"/>
              </a:ext>
            </a:extLst>
          </p:cNvPr>
          <p:cNvCxnSpPr>
            <a:cxnSpLocks/>
          </p:cNvCxnSpPr>
          <p:nvPr/>
        </p:nvCxnSpPr>
        <p:spPr>
          <a:xfrm>
            <a:off x="2150928" y="43287"/>
            <a:ext cx="1684" cy="1870415"/>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74026DCF-DC26-57B3-687F-10C8C3E8F488}"/>
              </a:ext>
            </a:extLst>
          </p:cNvPr>
          <p:cNvCxnSpPr>
            <a:cxnSpLocks/>
          </p:cNvCxnSpPr>
          <p:nvPr/>
        </p:nvCxnSpPr>
        <p:spPr>
          <a:xfrm>
            <a:off x="194830" y="1929507"/>
            <a:ext cx="4112582" cy="17084"/>
          </a:xfrm>
          <a:prstGeom prst="line">
            <a:avLst/>
          </a:prstGeom>
          <a:ln w="19050">
            <a:solidFill>
              <a:schemeClr val="tx1"/>
            </a:solidFill>
            <a:prstDash val="sysDash"/>
          </a:ln>
        </p:spPr>
        <p:style>
          <a:lnRef idx="1">
            <a:schemeClr val="dk1"/>
          </a:lnRef>
          <a:fillRef idx="0">
            <a:schemeClr val="dk1"/>
          </a:fillRef>
          <a:effectRef idx="0">
            <a:schemeClr val="dk1"/>
          </a:effectRef>
          <a:fontRef idx="minor">
            <a:schemeClr val="tx1"/>
          </a:fontRef>
        </p:style>
      </p:cxnSp>
      <p:pic>
        <p:nvPicPr>
          <p:cNvPr id="2054" name="Picture 6" descr="69,000+ Award Clipart Stock Illustrations, Royalty-Free ...">
            <a:extLst>
              <a:ext uri="{FF2B5EF4-FFF2-40B4-BE49-F238E27FC236}">
                <a16:creationId xmlns:a16="http://schemas.microsoft.com/office/drawing/2014/main" id="{E01A4CED-9CE9-79A9-14DC-228C93CDF0C7}"/>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2656" y="1905244"/>
            <a:ext cx="548640" cy="548640"/>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Connector 32">
            <a:extLst>
              <a:ext uri="{FF2B5EF4-FFF2-40B4-BE49-F238E27FC236}">
                <a16:creationId xmlns:a16="http://schemas.microsoft.com/office/drawing/2014/main" id="{16596B7B-5F99-A0C0-C634-B8B195D5FB25}"/>
              </a:ext>
            </a:extLst>
          </p:cNvPr>
          <p:cNvCxnSpPr>
            <a:cxnSpLocks/>
          </p:cNvCxnSpPr>
          <p:nvPr/>
        </p:nvCxnSpPr>
        <p:spPr>
          <a:xfrm flipH="1">
            <a:off x="202181" y="3360128"/>
            <a:ext cx="3927960" cy="10553"/>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4B84D946-8039-A391-E1EB-EE244F6D871E}"/>
              </a:ext>
            </a:extLst>
          </p:cNvPr>
          <p:cNvCxnSpPr>
            <a:cxnSpLocks/>
          </p:cNvCxnSpPr>
          <p:nvPr/>
        </p:nvCxnSpPr>
        <p:spPr>
          <a:xfrm flipH="1">
            <a:off x="102593" y="5128141"/>
            <a:ext cx="2189649" cy="0"/>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6FAB5C80-7B45-650B-FE80-DF35D3880A74}"/>
              </a:ext>
            </a:extLst>
          </p:cNvPr>
          <p:cNvCxnSpPr>
            <a:cxnSpLocks/>
          </p:cNvCxnSpPr>
          <p:nvPr/>
        </p:nvCxnSpPr>
        <p:spPr>
          <a:xfrm flipH="1">
            <a:off x="108829" y="6472219"/>
            <a:ext cx="2189649" cy="0"/>
          </a:xfrm>
          <a:prstGeom prst="line">
            <a:avLst/>
          </a:prstGeom>
          <a:ln w="19050">
            <a:prstDash val="dash"/>
          </a:ln>
        </p:spPr>
        <p:style>
          <a:lnRef idx="1">
            <a:schemeClr val="dk1"/>
          </a:lnRef>
          <a:fillRef idx="0">
            <a:schemeClr val="dk1"/>
          </a:fillRef>
          <a:effectRef idx="0">
            <a:schemeClr val="dk1"/>
          </a:effectRef>
          <a:fontRef idx="minor">
            <a:schemeClr val="tx1"/>
          </a:fontRef>
        </p:style>
      </p:cxnSp>
      <p:pic>
        <p:nvPicPr>
          <p:cNvPr id="2056" name="Picture 8" descr="Monthly Scholarship Available - Apply Until You Win! | Mark your calendar  image, Mark your calendar clipart,">
            <a:extLst>
              <a:ext uri="{FF2B5EF4-FFF2-40B4-BE49-F238E27FC236}">
                <a16:creationId xmlns:a16="http://schemas.microsoft.com/office/drawing/2014/main" id="{37E4B746-F869-6A00-5774-CFECF185D10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4134" y="5220141"/>
            <a:ext cx="670238" cy="553997"/>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495D5C4E-C1EF-E947-A4D9-58A56BFACAAB}"/>
              </a:ext>
            </a:extLst>
          </p:cNvPr>
          <p:cNvSpPr txBox="1"/>
          <p:nvPr/>
        </p:nvSpPr>
        <p:spPr>
          <a:xfrm>
            <a:off x="196900" y="5787359"/>
            <a:ext cx="1846036" cy="553998"/>
          </a:xfrm>
          <a:prstGeom prst="rect">
            <a:avLst/>
          </a:prstGeom>
          <a:noFill/>
        </p:spPr>
        <p:txBody>
          <a:bodyPr wrap="square" rtlCol="0">
            <a:spAutoFit/>
          </a:bodyPr>
          <a:lstStyle/>
          <a:p>
            <a:pPr marL="171450" indent="-171450">
              <a:buFont typeface="Arial" panose="020B0604020202020204" pitchFamily="34" charset="0"/>
              <a:buChar char="•"/>
            </a:pPr>
            <a:r>
              <a:rPr lang="en-US" sz="1000" dirty="0"/>
              <a:t>Houston Chapter Meeting</a:t>
            </a:r>
          </a:p>
          <a:p>
            <a:pPr marL="171450" indent="-171450">
              <a:buFont typeface="Arial" panose="020B0604020202020204" pitchFamily="34" charset="0"/>
              <a:buChar char="•"/>
            </a:pPr>
            <a:r>
              <a:rPr lang="en-US" sz="1000" dirty="0"/>
              <a:t>Bus Trip Cost Deadline</a:t>
            </a:r>
          </a:p>
          <a:p>
            <a:pPr marL="171450" indent="-171450">
              <a:buFont typeface="Arial" panose="020B0604020202020204" pitchFamily="34" charset="0"/>
              <a:buChar char="•"/>
            </a:pPr>
            <a:r>
              <a:rPr lang="en-US" sz="1000" dirty="0"/>
              <a:t>National Convention</a:t>
            </a:r>
          </a:p>
        </p:txBody>
      </p:sp>
    </p:spTree>
    <p:extLst>
      <p:ext uri="{BB962C8B-B14F-4D97-AF65-F5344CB8AC3E}">
        <p14:creationId xmlns:p14="http://schemas.microsoft.com/office/powerpoint/2010/main" val="34994124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10015</TotalTime>
  <Words>2544</Words>
  <Application>Microsoft Macintosh PowerPoint</Application>
  <PresentationFormat>Letter Paper (8.5x11 in)</PresentationFormat>
  <Paragraphs>186</Paragraphs>
  <Slides>5</Slides>
  <Notes>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vt:i4>
      </vt:variant>
    </vt:vector>
  </HeadingPairs>
  <TitlesOfParts>
    <vt:vector size="18" baseType="lpstr">
      <vt:lpstr>American Typewriter</vt:lpstr>
      <vt:lpstr>Aptos</vt:lpstr>
      <vt:lpstr>Arial</vt:lpstr>
      <vt:lpstr>Bradley Hand</vt:lpstr>
      <vt:lpstr>Calibri</vt:lpstr>
      <vt:lpstr>Calibri Light</vt:lpstr>
      <vt:lpstr>Century Gothic</vt:lpstr>
      <vt:lpstr>Comic Sans MS</vt:lpstr>
      <vt:lpstr>Marcelle Script</vt:lpstr>
      <vt:lpstr>Times New Roman</vt:lpstr>
      <vt:lpstr>Wingdings</vt:lpstr>
      <vt:lpstr>Zapfino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Elizabeth Owens</cp:lastModifiedBy>
  <cp:revision>280</cp:revision>
  <cp:lastPrinted>2025-07-11T02:25:42Z</cp:lastPrinted>
  <dcterms:created xsi:type="dcterms:W3CDTF">2021-06-19T04:11:59Z</dcterms:created>
  <dcterms:modified xsi:type="dcterms:W3CDTF">2026-07-10T22:54:39Z</dcterms:modified>
</cp:coreProperties>
</file>